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9" r:id="rId2"/>
    <p:sldId id="312" r:id="rId3"/>
    <p:sldId id="271" r:id="rId4"/>
    <p:sldId id="313" r:id="rId5"/>
    <p:sldId id="314" r:id="rId6"/>
    <p:sldId id="315"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75" autoAdjust="0"/>
    <p:restoredTop sz="94660"/>
  </p:normalViewPr>
  <p:slideViewPr>
    <p:cSldViewPr snapToGrid="0">
      <p:cViewPr varScale="1">
        <p:scale>
          <a:sx n="94" d="100"/>
          <a:sy n="94" d="100"/>
        </p:scale>
        <p:origin x="78"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91FA90-6827-4F2F-8B86-3DF962DC3EC6}" type="datetimeFigureOut">
              <a:rPr kumimoji="1" lang="ja-JP" altLang="en-US" smtClean="0"/>
              <a:t>2023/5/16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993502-E9A3-48DF-A62A-9355CCA6F876}" type="slidenum">
              <a:rPr kumimoji="1" lang="ja-JP" altLang="en-US" smtClean="0"/>
              <a:t>‹#›</a:t>
            </a:fld>
            <a:endParaRPr kumimoji="1" lang="ja-JP" altLang="en-US"/>
          </a:p>
        </p:txBody>
      </p:sp>
    </p:spTree>
    <p:extLst>
      <p:ext uri="{BB962C8B-B14F-4D97-AF65-F5344CB8AC3E}">
        <p14:creationId xmlns:p14="http://schemas.microsoft.com/office/powerpoint/2010/main" val="22660599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現任研修と主任研修のつながりについて、掘り下げてみたい。</a:t>
            </a:r>
            <a:endParaRPr kumimoji="1" lang="en-US" altLang="ja-JP" dirty="0"/>
          </a:p>
          <a:p>
            <a:r>
              <a:rPr kumimoji="1" lang="ja-JP" altLang="en-US" dirty="0"/>
              <a:t>現任研修の「多職種連携」は、福祉コミュニティとしての地域づくりという視点に立ち、関係機関との連携方法の確認や、本人を取り巻く地域との関係がどうなっているのかを確認し、「人材育成</a:t>
            </a:r>
            <a:r>
              <a:rPr kumimoji="1" lang="en-US" altLang="ja-JP" dirty="0"/>
              <a:t>GSV</a:t>
            </a:r>
            <a:r>
              <a:rPr kumimoji="1" lang="ja-JP" altLang="en-US" dirty="0"/>
              <a:t>」を通して、社会生活を送る上での支援方法（インフォーマルを活用する、近隣者との関係改善等）を検討する。そして「地域を作る（</a:t>
            </a:r>
            <a:r>
              <a:rPr kumimoji="1" lang="en-US" altLang="ja-JP" dirty="0"/>
              <a:t>CSW</a:t>
            </a:r>
            <a:r>
              <a:rPr kumimoji="1" lang="ja-JP" altLang="en-US" dirty="0"/>
              <a:t>）」の中で、地域アセスメントによる本人を取り巻く社会関係を把握する方法、</a:t>
            </a:r>
            <a:r>
              <a:rPr kumimoji="1" lang="en-US" altLang="ja-JP" dirty="0"/>
              <a:t>GSV</a:t>
            </a:r>
            <a:r>
              <a:rPr kumimoji="1" lang="ja-JP" altLang="en-US" dirty="0"/>
              <a:t>等を通して確認された社会生活上の個別課題を地域課題として捉え、基幹（主任）と協議することや、協議会に挙げていくためのプロセスを学ぶ。</a:t>
            </a:r>
            <a:endParaRPr kumimoji="1" lang="en-US" altLang="ja-JP" dirty="0"/>
          </a:p>
          <a:p>
            <a:endParaRPr kumimoji="1" lang="en-US" altLang="ja-JP" dirty="0"/>
          </a:p>
          <a:p>
            <a:pPr defTabSz="966064"/>
            <a:r>
              <a:rPr kumimoji="1" lang="ja-JP" altLang="en-US" dirty="0"/>
              <a:t>現任に求められるスキルは、初任者研修を前提としながら、①利用者を取り巻く地域との関係づくり、②社会生活を送る（社会資源を活用等）、③個から地域へ（個別の事例を支援していても、地域づくりに参画していることを意識）であり、これらは研修後に実践を積み重ねていきながら、主任研修における「多職種協働」による個を支えることができる地域づくりの実践、「人材育成」における相談支援の質の向上と相談支援体制の構築、「地域援助技術」における地域課題解決に向けた様々な取り組み方法を学び、地域実践の主体的な役割を担う主任相談支援専門員として支援を行うことが期待される。</a:t>
            </a:r>
            <a:endParaRPr kumimoji="1" lang="en-US" altLang="ja-JP" dirty="0"/>
          </a:p>
          <a:p>
            <a:pPr defTabSz="966064"/>
            <a:endParaRPr kumimoji="1" lang="en-US" altLang="ja-JP" dirty="0"/>
          </a:p>
          <a:p>
            <a:pPr defTabSz="966064"/>
            <a:r>
              <a:rPr kumimoji="1" lang="ja-JP" altLang="en-US" dirty="0"/>
              <a:t>主任研修を受講するにあたり、現任研修で学んだことを実践することなく、フォーマルの調整だけであればプランナー的な役割が主になってしまい、地域実践を深めることができない。そのため、いかにして現任者に求められるスキルを伝え、実践をすることが相談支援専門員のキャリアアップに必要なことであると理解してもらうことが必要となる。そのためには、ファシリテーターが地域実践を行っていることが重要となる。なぜなら、演習を通して、ファシリテーターの地域実践が深みのある言葉となって受講生に伝わるからである。</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5B4E40C4-8009-47CA-BF57-6A49E3B9608F}" type="slidenum">
              <a:rPr kumimoji="1" lang="ja-JP" altLang="en-US" smtClean="0"/>
              <a:t>2</a:t>
            </a:fld>
            <a:endParaRPr kumimoji="1" lang="ja-JP" altLang="en-US"/>
          </a:p>
        </p:txBody>
      </p:sp>
    </p:spTree>
    <p:extLst>
      <p:ext uri="{BB962C8B-B14F-4D97-AF65-F5344CB8AC3E}">
        <p14:creationId xmlns:p14="http://schemas.microsoft.com/office/powerpoint/2010/main" val="264233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3592B2-3CC0-4293-A7C7-82B9473A0F6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BA74C6C-9513-4DC9-A9B2-E8DC66BAAB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5A92F54-1C46-4715-A788-9AF400965A92}"/>
              </a:ext>
            </a:extLst>
          </p:cNvPr>
          <p:cNvSpPr>
            <a:spLocks noGrp="1"/>
          </p:cNvSpPr>
          <p:nvPr>
            <p:ph type="dt" sz="half" idx="10"/>
          </p:nvPr>
        </p:nvSpPr>
        <p:spPr/>
        <p:txBody>
          <a:bodyPr/>
          <a:lstStyle/>
          <a:p>
            <a:fld id="{436CC16C-C9E5-4DA1-8F93-FD0419A4DADF}" type="datetimeFigureOut">
              <a:rPr kumimoji="1" lang="ja-JP" altLang="en-US" smtClean="0"/>
              <a:t>2023/5/16</a:t>
            </a:fld>
            <a:endParaRPr kumimoji="1" lang="ja-JP" altLang="en-US"/>
          </a:p>
        </p:txBody>
      </p:sp>
      <p:sp>
        <p:nvSpPr>
          <p:cNvPr id="5" name="フッター プレースホルダー 4">
            <a:extLst>
              <a:ext uri="{FF2B5EF4-FFF2-40B4-BE49-F238E27FC236}">
                <a16:creationId xmlns:a16="http://schemas.microsoft.com/office/drawing/2014/main" id="{99CDC555-B66D-47FC-8561-21A8CAED5B5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74ECA66-651A-44AE-9628-4BA39A2A7691}"/>
              </a:ext>
            </a:extLst>
          </p:cNvPr>
          <p:cNvSpPr>
            <a:spLocks noGrp="1"/>
          </p:cNvSpPr>
          <p:nvPr>
            <p:ph type="sldNum" sz="quarter" idx="12"/>
          </p:nvPr>
        </p:nvSpPr>
        <p:spPr/>
        <p:txBody>
          <a:bodyPr/>
          <a:lstStyle/>
          <a:p>
            <a:fld id="{37E5972D-A0AF-46CE-8DED-30C059512C1A}" type="slidenum">
              <a:rPr kumimoji="1" lang="ja-JP" altLang="en-US" smtClean="0"/>
              <a:t>‹#›</a:t>
            </a:fld>
            <a:endParaRPr kumimoji="1" lang="ja-JP" altLang="en-US"/>
          </a:p>
        </p:txBody>
      </p:sp>
    </p:spTree>
    <p:extLst>
      <p:ext uri="{BB962C8B-B14F-4D97-AF65-F5344CB8AC3E}">
        <p14:creationId xmlns:p14="http://schemas.microsoft.com/office/powerpoint/2010/main" val="626451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B9DCBD-FE60-47D6-BA66-96D6C1778F3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6ABC3A2-7332-4F10-9621-101FDC03877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42BF97A-5C1A-4B69-A0BA-DE9FD916D534}"/>
              </a:ext>
            </a:extLst>
          </p:cNvPr>
          <p:cNvSpPr>
            <a:spLocks noGrp="1"/>
          </p:cNvSpPr>
          <p:nvPr>
            <p:ph type="dt" sz="half" idx="10"/>
          </p:nvPr>
        </p:nvSpPr>
        <p:spPr/>
        <p:txBody>
          <a:bodyPr/>
          <a:lstStyle/>
          <a:p>
            <a:fld id="{436CC16C-C9E5-4DA1-8F93-FD0419A4DADF}" type="datetimeFigureOut">
              <a:rPr kumimoji="1" lang="ja-JP" altLang="en-US" smtClean="0"/>
              <a:t>2023/5/16</a:t>
            </a:fld>
            <a:endParaRPr kumimoji="1" lang="ja-JP" altLang="en-US"/>
          </a:p>
        </p:txBody>
      </p:sp>
      <p:sp>
        <p:nvSpPr>
          <p:cNvPr id="5" name="フッター プレースホルダー 4">
            <a:extLst>
              <a:ext uri="{FF2B5EF4-FFF2-40B4-BE49-F238E27FC236}">
                <a16:creationId xmlns:a16="http://schemas.microsoft.com/office/drawing/2014/main" id="{D191536C-3BAE-459E-9C12-1191B626E68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A66A3CC-9ECC-4073-9722-3BD66A93D37B}"/>
              </a:ext>
            </a:extLst>
          </p:cNvPr>
          <p:cNvSpPr>
            <a:spLocks noGrp="1"/>
          </p:cNvSpPr>
          <p:nvPr>
            <p:ph type="sldNum" sz="quarter" idx="12"/>
          </p:nvPr>
        </p:nvSpPr>
        <p:spPr/>
        <p:txBody>
          <a:bodyPr/>
          <a:lstStyle/>
          <a:p>
            <a:fld id="{37E5972D-A0AF-46CE-8DED-30C059512C1A}" type="slidenum">
              <a:rPr kumimoji="1" lang="ja-JP" altLang="en-US" smtClean="0"/>
              <a:t>‹#›</a:t>
            </a:fld>
            <a:endParaRPr kumimoji="1" lang="ja-JP" altLang="en-US"/>
          </a:p>
        </p:txBody>
      </p:sp>
    </p:spTree>
    <p:extLst>
      <p:ext uri="{BB962C8B-B14F-4D97-AF65-F5344CB8AC3E}">
        <p14:creationId xmlns:p14="http://schemas.microsoft.com/office/powerpoint/2010/main" val="1063106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C56BC61-CCF9-4664-AE4E-156643FEF1D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A21B8AA-C1E7-4884-9A9F-24618EEFC2E3}"/>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243B636-04DD-40CC-8335-FE714DA3D71A}"/>
              </a:ext>
            </a:extLst>
          </p:cNvPr>
          <p:cNvSpPr>
            <a:spLocks noGrp="1"/>
          </p:cNvSpPr>
          <p:nvPr>
            <p:ph type="dt" sz="half" idx="10"/>
          </p:nvPr>
        </p:nvSpPr>
        <p:spPr/>
        <p:txBody>
          <a:bodyPr/>
          <a:lstStyle/>
          <a:p>
            <a:fld id="{436CC16C-C9E5-4DA1-8F93-FD0419A4DADF}" type="datetimeFigureOut">
              <a:rPr kumimoji="1" lang="ja-JP" altLang="en-US" smtClean="0"/>
              <a:t>2023/5/16</a:t>
            </a:fld>
            <a:endParaRPr kumimoji="1" lang="ja-JP" altLang="en-US"/>
          </a:p>
        </p:txBody>
      </p:sp>
      <p:sp>
        <p:nvSpPr>
          <p:cNvPr id="5" name="フッター プレースホルダー 4">
            <a:extLst>
              <a:ext uri="{FF2B5EF4-FFF2-40B4-BE49-F238E27FC236}">
                <a16:creationId xmlns:a16="http://schemas.microsoft.com/office/drawing/2014/main" id="{BE468666-F2CD-45CD-9AB2-DCF5C6A30D0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8904C3F-873D-4E64-A452-C61410BF1C93}"/>
              </a:ext>
            </a:extLst>
          </p:cNvPr>
          <p:cNvSpPr>
            <a:spLocks noGrp="1"/>
          </p:cNvSpPr>
          <p:nvPr>
            <p:ph type="sldNum" sz="quarter" idx="12"/>
          </p:nvPr>
        </p:nvSpPr>
        <p:spPr/>
        <p:txBody>
          <a:bodyPr/>
          <a:lstStyle/>
          <a:p>
            <a:fld id="{37E5972D-A0AF-46CE-8DED-30C059512C1A}" type="slidenum">
              <a:rPr kumimoji="1" lang="ja-JP" altLang="en-US" smtClean="0"/>
              <a:t>‹#›</a:t>
            </a:fld>
            <a:endParaRPr kumimoji="1" lang="ja-JP" altLang="en-US"/>
          </a:p>
        </p:txBody>
      </p:sp>
    </p:spTree>
    <p:extLst>
      <p:ext uri="{BB962C8B-B14F-4D97-AF65-F5344CB8AC3E}">
        <p14:creationId xmlns:p14="http://schemas.microsoft.com/office/powerpoint/2010/main" val="2360204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A4BCB1-3A4E-4040-A660-FD6956A0ECD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59A3038-132D-4E15-B243-2A865819D0B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8038FE2-F83B-4CEF-ACFC-09F364CC90EC}"/>
              </a:ext>
            </a:extLst>
          </p:cNvPr>
          <p:cNvSpPr>
            <a:spLocks noGrp="1"/>
          </p:cNvSpPr>
          <p:nvPr>
            <p:ph type="dt" sz="half" idx="10"/>
          </p:nvPr>
        </p:nvSpPr>
        <p:spPr/>
        <p:txBody>
          <a:bodyPr/>
          <a:lstStyle/>
          <a:p>
            <a:fld id="{436CC16C-C9E5-4DA1-8F93-FD0419A4DADF}" type="datetimeFigureOut">
              <a:rPr kumimoji="1" lang="ja-JP" altLang="en-US" smtClean="0"/>
              <a:t>2023/5/16</a:t>
            </a:fld>
            <a:endParaRPr kumimoji="1" lang="ja-JP" altLang="en-US"/>
          </a:p>
        </p:txBody>
      </p:sp>
      <p:sp>
        <p:nvSpPr>
          <p:cNvPr id="5" name="フッター プレースホルダー 4">
            <a:extLst>
              <a:ext uri="{FF2B5EF4-FFF2-40B4-BE49-F238E27FC236}">
                <a16:creationId xmlns:a16="http://schemas.microsoft.com/office/drawing/2014/main" id="{B335D342-9C3A-4DEE-9093-4E38E64E79E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33F2789-BD6C-4D83-A4A2-7DD957A581FD}"/>
              </a:ext>
            </a:extLst>
          </p:cNvPr>
          <p:cNvSpPr>
            <a:spLocks noGrp="1"/>
          </p:cNvSpPr>
          <p:nvPr>
            <p:ph type="sldNum" sz="quarter" idx="12"/>
          </p:nvPr>
        </p:nvSpPr>
        <p:spPr/>
        <p:txBody>
          <a:bodyPr/>
          <a:lstStyle/>
          <a:p>
            <a:fld id="{37E5972D-A0AF-46CE-8DED-30C059512C1A}" type="slidenum">
              <a:rPr kumimoji="1" lang="ja-JP" altLang="en-US" smtClean="0"/>
              <a:t>‹#›</a:t>
            </a:fld>
            <a:endParaRPr kumimoji="1" lang="ja-JP" altLang="en-US"/>
          </a:p>
        </p:txBody>
      </p:sp>
    </p:spTree>
    <p:extLst>
      <p:ext uri="{BB962C8B-B14F-4D97-AF65-F5344CB8AC3E}">
        <p14:creationId xmlns:p14="http://schemas.microsoft.com/office/powerpoint/2010/main" val="2100351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A1DC61-69D8-4E78-AB24-8EEB9E49A4E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4B2F131-2A53-4F35-95B0-BA6963F1E3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33AAEAD-CFF7-4C04-9BFF-80D5ADC50B0D}"/>
              </a:ext>
            </a:extLst>
          </p:cNvPr>
          <p:cNvSpPr>
            <a:spLocks noGrp="1"/>
          </p:cNvSpPr>
          <p:nvPr>
            <p:ph type="dt" sz="half" idx="10"/>
          </p:nvPr>
        </p:nvSpPr>
        <p:spPr/>
        <p:txBody>
          <a:bodyPr/>
          <a:lstStyle/>
          <a:p>
            <a:fld id="{436CC16C-C9E5-4DA1-8F93-FD0419A4DADF}" type="datetimeFigureOut">
              <a:rPr kumimoji="1" lang="ja-JP" altLang="en-US" smtClean="0"/>
              <a:t>2023/5/16</a:t>
            </a:fld>
            <a:endParaRPr kumimoji="1" lang="ja-JP" altLang="en-US"/>
          </a:p>
        </p:txBody>
      </p:sp>
      <p:sp>
        <p:nvSpPr>
          <p:cNvPr id="5" name="フッター プレースホルダー 4">
            <a:extLst>
              <a:ext uri="{FF2B5EF4-FFF2-40B4-BE49-F238E27FC236}">
                <a16:creationId xmlns:a16="http://schemas.microsoft.com/office/drawing/2014/main" id="{3682A48E-E06C-4286-939F-3EE7CD8ED2B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4560E1E-40E1-4972-B5BF-7AA50A645864}"/>
              </a:ext>
            </a:extLst>
          </p:cNvPr>
          <p:cNvSpPr>
            <a:spLocks noGrp="1"/>
          </p:cNvSpPr>
          <p:nvPr>
            <p:ph type="sldNum" sz="quarter" idx="12"/>
          </p:nvPr>
        </p:nvSpPr>
        <p:spPr/>
        <p:txBody>
          <a:bodyPr/>
          <a:lstStyle/>
          <a:p>
            <a:fld id="{37E5972D-A0AF-46CE-8DED-30C059512C1A}" type="slidenum">
              <a:rPr kumimoji="1" lang="ja-JP" altLang="en-US" smtClean="0"/>
              <a:t>‹#›</a:t>
            </a:fld>
            <a:endParaRPr kumimoji="1" lang="ja-JP" altLang="en-US"/>
          </a:p>
        </p:txBody>
      </p:sp>
    </p:spTree>
    <p:extLst>
      <p:ext uri="{BB962C8B-B14F-4D97-AF65-F5344CB8AC3E}">
        <p14:creationId xmlns:p14="http://schemas.microsoft.com/office/powerpoint/2010/main" val="2754509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141C02-C7D2-4913-BBC9-7D97B670A91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94A9308-6DFB-4E14-A1A2-87FD0137E269}"/>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788386C-492C-436E-B046-90F1152D7B0E}"/>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A9D793E-52DF-42C4-B8D1-0C1F18D2CA6C}"/>
              </a:ext>
            </a:extLst>
          </p:cNvPr>
          <p:cNvSpPr>
            <a:spLocks noGrp="1"/>
          </p:cNvSpPr>
          <p:nvPr>
            <p:ph type="dt" sz="half" idx="10"/>
          </p:nvPr>
        </p:nvSpPr>
        <p:spPr/>
        <p:txBody>
          <a:bodyPr/>
          <a:lstStyle/>
          <a:p>
            <a:fld id="{436CC16C-C9E5-4DA1-8F93-FD0419A4DADF}" type="datetimeFigureOut">
              <a:rPr kumimoji="1" lang="ja-JP" altLang="en-US" smtClean="0"/>
              <a:t>2023/5/16</a:t>
            </a:fld>
            <a:endParaRPr kumimoji="1" lang="ja-JP" altLang="en-US"/>
          </a:p>
        </p:txBody>
      </p:sp>
      <p:sp>
        <p:nvSpPr>
          <p:cNvPr id="6" name="フッター プレースホルダー 5">
            <a:extLst>
              <a:ext uri="{FF2B5EF4-FFF2-40B4-BE49-F238E27FC236}">
                <a16:creationId xmlns:a16="http://schemas.microsoft.com/office/drawing/2014/main" id="{784098D4-BE62-4606-B7D7-C77973B9090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2A0ED12-DA85-410D-A2B3-4C4EBC840E9E}"/>
              </a:ext>
            </a:extLst>
          </p:cNvPr>
          <p:cNvSpPr>
            <a:spLocks noGrp="1"/>
          </p:cNvSpPr>
          <p:nvPr>
            <p:ph type="sldNum" sz="quarter" idx="12"/>
          </p:nvPr>
        </p:nvSpPr>
        <p:spPr/>
        <p:txBody>
          <a:bodyPr/>
          <a:lstStyle/>
          <a:p>
            <a:fld id="{37E5972D-A0AF-46CE-8DED-30C059512C1A}" type="slidenum">
              <a:rPr kumimoji="1" lang="ja-JP" altLang="en-US" smtClean="0"/>
              <a:t>‹#›</a:t>
            </a:fld>
            <a:endParaRPr kumimoji="1" lang="ja-JP" altLang="en-US"/>
          </a:p>
        </p:txBody>
      </p:sp>
    </p:spTree>
    <p:extLst>
      <p:ext uri="{BB962C8B-B14F-4D97-AF65-F5344CB8AC3E}">
        <p14:creationId xmlns:p14="http://schemas.microsoft.com/office/powerpoint/2010/main" val="3512608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6133D1-52E3-4BDA-89A8-A60BFF73A5D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41AB3A2-F312-4F2A-9098-97BD547D92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84F3ABA-D3A2-4448-ABFA-5B4BB53804BE}"/>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9315711-BE8F-47C8-9384-B48BFF61D6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F8D69F4-042C-46A2-ACC4-A0BBA8E618C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E74B23E-E19B-468E-9ECC-39E4D0AC3907}"/>
              </a:ext>
            </a:extLst>
          </p:cNvPr>
          <p:cNvSpPr>
            <a:spLocks noGrp="1"/>
          </p:cNvSpPr>
          <p:nvPr>
            <p:ph type="dt" sz="half" idx="10"/>
          </p:nvPr>
        </p:nvSpPr>
        <p:spPr/>
        <p:txBody>
          <a:bodyPr/>
          <a:lstStyle/>
          <a:p>
            <a:fld id="{436CC16C-C9E5-4DA1-8F93-FD0419A4DADF}" type="datetimeFigureOut">
              <a:rPr kumimoji="1" lang="ja-JP" altLang="en-US" smtClean="0"/>
              <a:t>2023/5/16</a:t>
            </a:fld>
            <a:endParaRPr kumimoji="1" lang="ja-JP" altLang="en-US"/>
          </a:p>
        </p:txBody>
      </p:sp>
      <p:sp>
        <p:nvSpPr>
          <p:cNvPr id="8" name="フッター プレースホルダー 7">
            <a:extLst>
              <a:ext uri="{FF2B5EF4-FFF2-40B4-BE49-F238E27FC236}">
                <a16:creationId xmlns:a16="http://schemas.microsoft.com/office/drawing/2014/main" id="{8EE25BD6-59D9-47BA-B7FC-1BBB3DBC749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6114D96-6624-49E0-972E-86AFA694FE99}"/>
              </a:ext>
            </a:extLst>
          </p:cNvPr>
          <p:cNvSpPr>
            <a:spLocks noGrp="1"/>
          </p:cNvSpPr>
          <p:nvPr>
            <p:ph type="sldNum" sz="quarter" idx="12"/>
          </p:nvPr>
        </p:nvSpPr>
        <p:spPr/>
        <p:txBody>
          <a:bodyPr/>
          <a:lstStyle/>
          <a:p>
            <a:fld id="{37E5972D-A0AF-46CE-8DED-30C059512C1A}" type="slidenum">
              <a:rPr kumimoji="1" lang="ja-JP" altLang="en-US" smtClean="0"/>
              <a:t>‹#›</a:t>
            </a:fld>
            <a:endParaRPr kumimoji="1" lang="ja-JP" altLang="en-US"/>
          </a:p>
        </p:txBody>
      </p:sp>
    </p:spTree>
    <p:extLst>
      <p:ext uri="{BB962C8B-B14F-4D97-AF65-F5344CB8AC3E}">
        <p14:creationId xmlns:p14="http://schemas.microsoft.com/office/powerpoint/2010/main" val="3415873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0EA244-A13B-4956-9300-2D3B56B3EE3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D52BC57-AAB1-42E6-8820-E923F1338784}"/>
              </a:ext>
            </a:extLst>
          </p:cNvPr>
          <p:cNvSpPr>
            <a:spLocks noGrp="1"/>
          </p:cNvSpPr>
          <p:nvPr>
            <p:ph type="dt" sz="half" idx="10"/>
          </p:nvPr>
        </p:nvSpPr>
        <p:spPr/>
        <p:txBody>
          <a:bodyPr/>
          <a:lstStyle/>
          <a:p>
            <a:fld id="{436CC16C-C9E5-4DA1-8F93-FD0419A4DADF}" type="datetimeFigureOut">
              <a:rPr kumimoji="1" lang="ja-JP" altLang="en-US" smtClean="0"/>
              <a:t>2023/5/16</a:t>
            </a:fld>
            <a:endParaRPr kumimoji="1" lang="ja-JP" altLang="en-US"/>
          </a:p>
        </p:txBody>
      </p:sp>
      <p:sp>
        <p:nvSpPr>
          <p:cNvPr id="4" name="フッター プレースホルダー 3">
            <a:extLst>
              <a:ext uri="{FF2B5EF4-FFF2-40B4-BE49-F238E27FC236}">
                <a16:creationId xmlns:a16="http://schemas.microsoft.com/office/drawing/2014/main" id="{F21D21BB-8E29-48BC-AD65-77A91C149FF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6232E21-7DE7-41DC-9602-E854723F52C8}"/>
              </a:ext>
            </a:extLst>
          </p:cNvPr>
          <p:cNvSpPr>
            <a:spLocks noGrp="1"/>
          </p:cNvSpPr>
          <p:nvPr>
            <p:ph type="sldNum" sz="quarter" idx="12"/>
          </p:nvPr>
        </p:nvSpPr>
        <p:spPr/>
        <p:txBody>
          <a:bodyPr/>
          <a:lstStyle/>
          <a:p>
            <a:fld id="{37E5972D-A0AF-46CE-8DED-30C059512C1A}" type="slidenum">
              <a:rPr kumimoji="1" lang="ja-JP" altLang="en-US" smtClean="0"/>
              <a:t>‹#›</a:t>
            </a:fld>
            <a:endParaRPr kumimoji="1" lang="ja-JP" altLang="en-US"/>
          </a:p>
        </p:txBody>
      </p:sp>
    </p:spTree>
    <p:extLst>
      <p:ext uri="{BB962C8B-B14F-4D97-AF65-F5344CB8AC3E}">
        <p14:creationId xmlns:p14="http://schemas.microsoft.com/office/powerpoint/2010/main" val="4315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B1840D7-D538-4F9A-BB23-1EF4D208C61A}"/>
              </a:ext>
            </a:extLst>
          </p:cNvPr>
          <p:cNvSpPr>
            <a:spLocks noGrp="1"/>
          </p:cNvSpPr>
          <p:nvPr>
            <p:ph type="dt" sz="half" idx="10"/>
          </p:nvPr>
        </p:nvSpPr>
        <p:spPr/>
        <p:txBody>
          <a:bodyPr/>
          <a:lstStyle/>
          <a:p>
            <a:fld id="{436CC16C-C9E5-4DA1-8F93-FD0419A4DADF}" type="datetimeFigureOut">
              <a:rPr kumimoji="1" lang="ja-JP" altLang="en-US" smtClean="0"/>
              <a:t>2023/5/16</a:t>
            </a:fld>
            <a:endParaRPr kumimoji="1" lang="ja-JP" altLang="en-US"/>
          </a:p>
        </p:txBody>
      </p:sp>
      <p:sp>
        <p:nvSpPr>
          <p:cNvPr id="3" name="フッター プレースホルダー 2">
            <a:extLst>
              <a:ext uri="{FF2B5EF4-FFF2-40B4-BE49-F238E27FC236}">
                <a16:creationId xmlns:a16="http://schemas.microsoft.com/office/drawing/2014/main" id="{6A09B0B3-6279-4F6C-B24B-11F84432607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5513C98-D331-48B9-B08F-4AE8904902BC}"/>
              </a:ext>
            </a:extLst>
          </p:cNvPr>
          <p:cNvSpPr>
            <a:spLocks noGrp="1"/>
          </p:cNvSpPr>
          <p:nvPr>
            <p:ph type="sldNum" sz="quarter" idx="12"/>
          </p:nvPr>
        </p:nvSpPr>
        <p:spPr/>
        <p:txBody>
          <a:bodyPr/>
          <a:lstStyle/>
          <a:p>
            <a:fld id="{37E5972D-A0AF-46CE-8DED-30C059512C1A}" type="slidenum">
              <a:rPr kumimoji="1" lang="ja-JP" altLang="en-US" smtClean="0"/>
              <a:t>‹#›</a:t>
            </a:fld>
            <a:endParaRPr kumimoji="1" lang="ja-JP" altLang="en-US"/>
          </a:p>
        </p:txBody>
      </p:sp>
    </p:spTree>
    <p:extLst>
      <p:ext uri="{BB962C8B-B14F-4D97-AF65-F5344CB8AC3E}">
        <p14:creationId xmlns:p14="http://schemas.microsoft.com/office/powerpoint/2010/main" val="1564055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BB6F88-1A48-4628-9E6A-605096C1E50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46FC3B9-008B-4AE9-B89D-AA4C844A9B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C241C27-4AD9-401B-9011-164601EC79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C58FB42-3A21-4F87-B68A-D65B84FF9AB5}"/>
              </a:ext>
            </a:extLst>
          </p:cNvPr>
          <p:cNvSpPr>
            <a:spLocks noGrp="1"/>
          </p:cNvSpPr>
          <p:nvPr>
            <p:ph type="dt" sz="half" idx="10"/>
          </p:nvPr>
        </p:nvSpPr>
        <p:spPr/>
        <p:txBody>
          <a:bodyPr/>
          <a:lstStyle/>
          <a:p>
            <a:fld id="{436CC16C-C9E5-4DA1-8F93-FD0419A4DADF}" type="datetimeFigureOut">
              <a:rPr kumimoji="1" lang="ja-JP" altLang="en-US" smtClean="0"/>
              <a:t>2023/5/16</a:t>
            </a:fld>
            <a:endParaRPr kumimoji="1" lang="ja-JP" altLang="en-US"/>
          </a:p>
        </p:txBody>
      </p:sp>
      <p:sp>
        <p:nvSpPr>
          <p:cNvPr id="6" name="フッター プレースホルダー 5">
            <a:extLst>
              <a:ext uri="{FF2B5EF4-FFF2-40B4-BE49-F238E27FC236}">
                <a16:creationId xmlns:a16="http://schemas.microsoft.com/office/drawing/2014/main" id="{F1E5344D-8E54-440A-B110-79809979D24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D1A2063-0943-473E-817F-DF974ED5DBF5}"/>
              </a:ext>
            </a:extLst>
          </p:cNvPr>
          <p:cNvSpPr>
            <a:spLocks noGrp="1"/>
          </p:cNvSpPr>
          <p:nvPr>
            <p:ph type="sldNum" sz="quarter" idx="12"/>
          </p:nvPr>
        </p:nvSpPr>
        <p:spPr/>
        <p:txBody>
          <a:bodyPr/>
          <a:lstStyle/>
          <a:p>
            <a:fld id="{37E5972D-A0AF-46CE-8DED-30C059512C1A}" type="slidenum">
              <a:rPr kumimoji="1" lang="ja-JP" altLang="en-US" smtClean="0"/>
              <a:t>‹#›</a:t>
            </a:fld>
            <a:endParaRPr kumimoji="1" lang="ja-JP" altLang="en-US"/>
          </a:p>
        </p:txBody>
      </p:sp>
    </p:spTree>
    <p:extLst>
      <p:ext uri="{BB962C8B-B14F-4D97-AF65-F5344CB8AC3E}">
        <p14:creationId xmlns:p14="http://schemas.microsoft.com/office/powerpoint/2010/main" val="2134200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744494-2B7A-4790-BEB9-FA0567105E1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C9486D6-8344-4330-A57D-E22AB3BC3C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C31A0025-B0C1-4CDE-8F93-465083ECF2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3413F5A-BF19-4211-87BF-36B6A05CC917}"/>
              </a:ext>
            </a:extLst>
          </p:cNvPr>
          <p:cNvSpPr>
            <a:spLocks noGrp="1"/>
          </p:cNvSpPr>
          <p:nvPr>
            <p:ph type="dt" sz="half" idx="10"/>
          </p:nvPr>
        </p:nvSpPr>
        <p:spPr/>
        <p:txBody>
          <a:bodyPr/>
          <a:lstStyle/>
          <a:p>
            <a:fld id="{436CC16C-C9E5-4DA1-8F93-FD0419A4DADF}" type="datetimeFigureOut">
              <a:rPr kumimoji="1" lang="ja-JP" altLang="en-US" smtClean="0"/>
              <a:t>2023/5/16</a:t>
            </a:fld>
            <a:endParaRPr kumimoji="1" lang="ja-JP" altLang="en-US"/>
          </a:p>
        </p:txBody>
      </p:sp>
      <p:sp>
        <p:nvSpPr>
          <p:cNvPr id="6" name="フッター プレースホルダー 5">
            <a:extLst>
              <a:ext uri="{FF2B5EF4-FFF2-40B4-BE49-F238E27FC236}">
                <a16:creationId xmlns:a16="http://schemas.microsoft.com/office/drawing/2014/main" id="{F9EA25FC-D9CC-40CB-951A-D412F629C9A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0D739A4-FA02-4CCA-8176-93239CEEFE02}"/>
              </a:ext>
            </a:extLst>
          </p:cNvPr>
          <p:cNvSpPr>
            <a:spLocks noGrp="1"/>
          </p:cNvSpPr>
          <p:nvPr>
            <p:ph type="sldNum" sz="quarter" idx="12"/>
          </p:nvPr>
        </p:nvSpPr>
        <p:spPr/>
        <p:txBody>
          <a:bodyPr/>
          <a:lstStyle/>
          <a:p>
            <a:fld id="{37E5972D-A0AF-46CE-8DED-30C059512C1A}" type="slidenum">
              <a:rPr kumimoji="1" lang="ja-JP" altLang="en-US" smtClean="0"/>
              <a:t>‹#›</a:t>
            </a:fld>
            <a:endParaRPr kumimoji="1" lang="ja-JP" altLang="en-US"/>
          </a:p>
        </p:txBody>
      </p:sp>
    </p:spTree>
    <p:extLst>
      <p:ext uri="{BB962C8B-B14F-4D97-AF65-F5344CB8AC3E}">
        <p14:creationId xmlns:p14="http://schemas.microsoft.com/office/powerpoint/2010/main" val="1235100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E5A08E0-F820-4995-85C8-0F3FE98842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EA82401-7D6F-4066-BFB9-BAEE3641BF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72E3C85-7331-4920-BCB2-FF62F437E3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CC16C-C9E5-4DA1-8F93-FD0419A4DADF}" type="datetimeFigureOut">
              <a:rPr kumimoji="1" lang="ja-JP" altLang="en-US" smtClean="0"/>
              <a:t>2023/5/16</a:t>
            </a:fld>
            <a:endParaRPr kumimoji="1" lang="ja-JP" altLang="en-US"/>
          </a:p>
        </p:txBody>
      </p:sp>
      <p:sp>
        <p:nvSpPr>
          <p:cNvPr id="5" name="フッター プレースホルダー 4">
            <a:extLst>
              <a:ext uri="{FF2B5EF4-FFF2-40B4-BE49-F238E27FC236}">
                <a16:creationId xmlns:a16="http://schemas.microsoft.com/office/drawing/2014/main" id="{A2C4C226-32ED-425C-823F-D70F93841B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19A67EB-D997-480B-B677-903AE9C0D7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E5972D-A0AF-46CE-8DED-30C059512C1A}" type="slidenum">
              <a:rPr kumimoji="1" lang="ja-JP" altLang="en-US" smtClean="0"/>
              <a:t>‹#›</a:t>
            </a:fld>
            <a:endParaRPr kumimoji="1" lang="ja-JP" altLang="en-US"/>
          </a:p>
        </p:txBody>
      </p:sp>
    </p:spTree>
    <p:extLst>
      <p:ext uri="{BB962C8B-B14F-4D97-AF65-F5344CB8AC3E}">
        <p14:creationId xmlns:p14="http://schemas.microsoft.com/office/powerpoint/2010/main" val="2137591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DBE14E-0B9B-4158-AC33-83581A48F260}"/>
              </a:ext>
            </a:extLst>
          </p:cNvPr>
          <p:cNvSpPr>
            <a:spLocks noGrp="1"/>
          </p:cNvSpPr>
          <p:nvPr>
            <p:ph type="ctrTitle"/>
          </p:nvPr>
        </p:nvSpPr>
        <p:spPr>
          <a:xfrm>
            <a:off x="1093573" y="1041400"/>
            <a:ext cx="10004854" cy="2387600"/>
          </a:xfrm>
        </p:spPr>
        <p:txBody>
          <a:bodyPr>
            <a:normAutofit fontScale="90000"/>
          </a:bodyPr>
          <a:lstStyle/>
          <a:p>
            <a:r>
              <a:rPr lang="ja-JP" altLang="en-US" dirty="0">
                <a:latin typeface="HGP創英ﾌﾟﾚｾﾞﾝｽEB" panose="02020800000000000000" pitchFamily="18" charset="-128"/>
                <a:ea typeface="HGP創英ﾌﾟﾚｾﾞﾝｽEB" panose="02020800000000000000" pitchFamily="18" charset="-128"/>
              </a:rPr>
              <a:t>現任者としての実践への教育方法</a:t>
            </a:r>
            <a:br>
              <a:rPr kumimoji="1" lang="en-US" altLang="ja-JP" dirty="0"/>
            </a:br>
            <a:endParaRPr kumimoji="1" lang="ja-JP" altLang="en-US" dirty="0"/>
          </a:p>
        </p:txBody>
      </p:sp>
      <p:sp>
        <p:nvSpPr>
          <p:cNvPr id="3" name="字幕 2">
            <a:extLst>
              <a:ext uri="{FF2B5EF4-FFF2-40B4-BE49-F238E27FC236}">
                <a16:creationId xmlns:a16="http://schemas.microsoft.com/office/drawing/2014/main" id="{FE790926-A087-4758-A163-51A01DAEC1D3}"/>
              </a:ext>
            </a:extLst>
          </p:cNvPr>
          <p:cNvSpPr>
            <a:spLocks noGrp="1"/>
          </p:cNvSpPr>
          <p:nvPr>
            <p:ph type="subTitle" idx="1"/>
          </p:nvPr>
        </p:nvSpPr>
        <p:spPr/>
        <p:txBody>
          <a:bodyPr/>
          <a:lstStyle/>
          <a:p>
            <a:r>
              <a:rPr lang="ja-JP" altLang="en-US" sz="2400" dirty="0">
                <a:latin typeface="HGP創英ﾌﾟﾚｾﾞﾝｽEB" panose="02020800000000000000" pitchFamily="18" charset="-128"/>
                <a:ea typeface="HGP創英ﾌﾟﾚｾﾞﾝｽEB" panose="02020800000000000000" pitchFamily="18" charset="-128"/>
              </a:rPr>
              <a:t>神奈川県</a:t>
            </a:r>
            <a:endParaRPr lang="en-US" altLang="ja-JP" sz="2400" dirty="0">
              <a:latin typeface="HGP創英ﾌﾟﾚｾﾞﾝｽEB" panose="02020800000000000000" pitchFamily="18" charset="-128"/>
              <a:ea typeface="HGP創英ﾌﾟﾚｾﾞﾝｽEB" panose="02020800000000000000" pitchFamily="18" charset="-128"/>
            </a:endParaRPr>
          </a:p>
          <a:p>
            <a:r>
              <a:rPr lang="ja-JP" altLang="en-US" sz="2400" dirty="0">
                <a:latin typeface="HGP創英ﾌﾟﾚｾﾞﾝｽEB" panose="02020800000000000000" pitchFamily="18" charset="-128"/>
                <a:ea typeface="HGP創英ﾌﾟﾚｾﾞﾝｽEB" panose="02020800000000000000" pitchFamily="18" charset="-128"/>
              </a:rPr>
              <a:t>かながわ障がいケアマネジメント従事者ネットワーク　　　　　　　　　　　　　　代表理事　岡西　博一</a:t>
            </a:r>
            <a:endParaRPr lang="en-US" altLang="ja-JP" sz="2400" dirty="0">
              <a:latin typeface="HGP創英ﾌﾟﾚｾﾞﾝｽEB" panose="02020800000000000000" pitchFamily="18" charset="-128"/>
              <a:ea typeface="HGP創英ﾌﾟﾚｾﾞﾝｽEB" panose="02020800000000000000" pitchFamily="18" charset="-128"/>
            </a:endParaRPr>
          </a:p>
          <a:p>
            <a:endParaRPr kumimoji="1" lang="ja-JP" altLang="en-US" dirty="0"/>
          </a:p>
        </p:txBody>
      </p:sp>
    </p:spTree>
    <p:extLst>
      <p:ext uri="{BB962C8B-B14F-4D97-AF65-F5344CB8AC3E}">
        <p14:creationId xmlns:p14="http://schemas.microsoft.com/office/powerpoint/2010/main" val="1659562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四角形: 角を丸くする 22">
            <a:extLst>
              <a:ext uri="{FF2B5EF4-FFF2-40B4-BE49-F238E27FC236}">
                <a16:creationId xmlns:a16="http://schemas.microsoft.com/office/drawing/2014/main" id="{A394155F-50B3-6357-534E-C71C9C979D27}"/>
              </a:ext>
            </a:extLst>
          </p:cNvPr>
          <p:cNvSpPr/>
          <p:nvPr/>
        </p:nvSpPr>
        <p:spPr>
          <a:xfrm>
            <a:off x="3946530" y="1556076"/>
            <a:ext cx="1883522" cy="134845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福祉コミュニティとしての地域づくりの視点</a:t>
            </a:r>
          </a:p>
        </p:txBody>
      </p:sp>
      <p:sp>
        <p:nvSpPr>
          <p:cNvPr id="2" name="タイトル 1">
            <a:extLst>
              <a:ext uri="{FF2B5EF4-FFF2-40B4-BE49-F238E27FC236}">
                <a16:creationId xmlns:a16="http://schemas.microsoft.com/office/drawing/2014/main" id="{7D2464B6-978A-070B-E85A-3C1412FEF751}"/>
              </a:ext>
            </a:extLst>
          </p:cNvPr>
          <p:cNvSpPr>
            <a:spLocks noGrp="1"/>
          </p:cNvSpPr>
          <p:nvPr>
            <p:ph type="title"/>
          </p:nvPr>
        </p:nvSpPr>
        <p:spPr>
          <a:xfrm>
            <a:off x="525851" y="285947"/>
            <a:ext cx="10515600" cy="914401"/>
          </a:xfrm>
        </p:spPr>
        <p:txBody>
          <a:bodyPr>
            <a:normAutofit/>
          </a:bodyPr>
          <a:lstStyle/>
          <a:p>
            <a:r>
              <a:rPr lang="ja-JP" altLang="en-US" sz="3600" dirty="0">
                <a:latin typeface="+mn-lt"/>
                <a:ea typeface="+mn-ea"/>
              </a:rPr>
              <a:t>現任者に求められる技術</a:t>
            </a:r>
          </a:p>
        </p:txBody>
      </p:sp>
      <p:sp>
        <p:nvSpPr>
          <p:cNvPr id="4" name="正方形/長方形 3">
            <a:extLst>
              <a:ext uri="{FF2B5EF4-FFF2-40B4-BE49-F238E27FC236}">
                <a16:creationId xmlns:a16="http://schemas.microsoft.com/office/drawing/2014/main" id="{C5CF1C93-BEFD-0789-CFDD-98E546A6DCD3}"/>
              </a:ext>
            </a:extLst>
          </p:cNvPr>
          <p:cNvSpPr/>
          <p:nvPr/>
        </p:nvSpPr>
        <p:spPr>
          <a:xfrm>
            <a:off x="366825" y="1686754"/>
            <a:ext cx="318052" cy="119241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rPr>
              <a:t>現任</a:t>
            </a:r>
          </a:p>
        </p:txBody>
      </p:sp>
      <p:sp>
        <p:nvSpPr>
          <p:cNvPr id="5" name="正方形/長方形 4">
            <a:extLst>
              <a:ext uri="{FF2B5EF4-FFF2-40B4-BE49-F238E27FC236}">
                <a16:creationId xmlns:a16="http://schemas.microsoft.com/office/drawing/2014/main" id="{AD49E918-8215-F4CF-BB68-E89A80374A2E}"/>
              </a:ext>
            </a:extLst>
          </p:cNvPr>
          <p:cNvSpPr/>
          <p:nvPr/>
        </p:nvSpPr>
        <p:spPr>
          <a:xfrm>
            <a:off x="366825" y="4813171"/>
            <a:ext cx="318052" cy="1192412"/>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rPr>
              <a:t>主任</a:t>
            </a:r>
          </a:p>
        </p:txBody>
      </p:sp>
      <p:sp>
        <p:nvSpPr>
          <p:cNvPr id="16" name="正方形/長方形 15">
            <a:extLst>
              <a:ext uri="{FF2B5EF4-FFF2-40B4-BE49-F238E27FC236}">
                <a16:creationId xmlns:a16="http://schemas.microsoft.com/office/drawing/2014/main" id="{9F2FFBBB-3DD6-208C-9FA6-AA066ACBA805}"/>
              </a:ext>
            </a:extLst>
          </p:cNvPr>
          <p:cNvSpPr/>
          <p:nvPr/>
        </p:nvSpPr>
        <p:spPr>
          <a:xfrm>
            <a:off x="1473978" y="1693612"/>
            <a:ext cx="445272" cy="1070484"/>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t>個別支援</a:t>
            </a:r>
          </a:p>
        </p:txBody>
      </p:sp>
      <p:sp>
        <p:nvSpPr>
          <p:cNvPr id="17" name="正方形/長方形 16">
            <a:extLst>
              <a:ext uri="{FF2B5EF4-FFF2-40B4-BE49-F238E27FC236}">
                <a16:creationId xmlns:a16="http://schemas.microsoft.com/office/drawing/2014/main" id="{59668E78-B113-29B4-8C68-B687BC0C5F77}"/>
              </a:ext>
            </a:extLst>
          </p:cNvPr>
          <p:cNvSpPr/>
          <p:nvPr/>
        </p:nvSpPr>
        <p:spPr>
          <a:xfrm>
            <a:off x="3462168" y="1693612"/>
            <a:ext cx="445272" cy="1070484"/>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多職種連携</a:t>
            </a:r>
          </a:p>
        </p:txBody>
      </p:sp>
      <p:sp>
        <p:nvSpPr>
          <p:cNvPr id="20" name="正方形/長方形 19">
            <a:extLst>
              <a:ext uri="{FF2B5EF4-FFF2-40B4-BE49-F238E27FC236}">
                <a16:creationId xmlns:a16="http://schemas.microsoft.com/office/drawing/2014/main" id="{84DDFFA0-0B6F-AA3F-1CBA-4DCCE133FC6F}"/>
              </a:ext>
            </a:extLst>
          </p:cNvPr>
          <p:cNvSpPr/>
          <p:nvPr/>
        </p:nvSpPr>
        <p:spPr>
          <a:xfrm>
            <a:off x="3464324" y="4863606"/>
            <a:ext cx="445272" cy="1070484"/>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多職種協働</a:t>
            </a:r>
          </a:p>
        </p:txBody>
      </p:sp>
      <p:sp>
        <p:nvSpPr>
          <p:cNvPr id="21" name="正方形/長方形 20">
            <a:extLst>
              <a:ext uri="{FF2B5EF4-FFF2-40B4-BE49-F238E27FC236}">
                <a16:creationId xmlns:a16="http://schemas.microsoft.com/office/drawing/2014/main" id="{1C7B95DC-7744-E480-AA3B-32C45F505515}"/>
              </a:ext>
            </a:extLst>
          </p:cNvPr>
          <p:cNvSpPr/>
          <p:nvPr/>
        </p:nvSpPr>
        <p:spPr>
          <a:xfrm>
            <a:off x="6112718" y="4852527"/>
            <a:ext cx="445272" cy="1070484"/>
          </a:xfrm>
          <a:prstGeom prst="rect">
            <a:avLst/>
          </a:pr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人材育成</a:t>
            </a:r>
          </a:p>
        </p:txBody>
      </p:sp>
      <p:sp>
        <p:nvSpPr>
          <p:cNvPr id="24" name="四角形: 角を丸くする 23">
            <a:extLst>
              <a:ext uri="{FF2B5EF4-FFF2-40B4-BE49-F238E27FC236}">
                <a16:creationId xmlns:a16="http://schemas.microsoft.com/office/drawing/2014/main" id="{825327CB-D609-21FD-958C-099CAF651101}"/>
              </a:ext>
            </a:extLst>
          </p:cNvPr>
          <p:cNvSpPr/>
          <p:nvPr/>
        </p:nvSpPr>
        <p:spPr>
          <a:xfrm>
            <a:off x="6565029" y="1556075"/>
            <a:ext cx="1984160" cy="133115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rPr>
              <a:t>GSV</a:t>
            </a:r>
            <a:r>
              <a:rPr lang="ja-JP" altLang="en-US" sz="1400" dirty="0">
                <a:solidFill>
                  <a:schemeClr val="tx1"/>
                </a:solidFill>
              </a:rPr>
              <a:t>の必要性や社会資源の活用・調整するという視点</a:t>
            </a:r>
            <a:endParaRPr lang="en-US" altLang="ja-JP" sz="1400" dirty="0">
              <a:solidFill>
                <a:schemeClr val="tx1"/>
              </a:solidFill>
            </a:endParaRPr>
          </a:p>
        </p:txBody>
      </p:sp>
      <p:sp>
        <p:nvSpPr>
          <p:cNvPr id="25" name="四角形: 角を丸くする 24">
            <a:extLst>
              <a:ext uri="{FF2B5EF4-FFF2-40B4-BE49-F238E27FC236}">
                <a16:creationId xmlns:a16="http://schemas.microsoft.com/office/drawing/2014/main" id="{DC4A1027-9A50-79F2-49EA-1206DD13B190}"/>
              </a:ext>
            </a:extLst>
          </p:cNvPr>
          <p:cNvSpPr/>
          <p:nvPr/>
        </p:nvSpPr>
        <p:spPr>
          <a:xfrm>
            <a:off x="9539349" y="1556076"/>
            <a:ext cx="2090405" cy="133115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本人の視点に立った地域アセスと地域課題を協議会で検討するという視点</a:t>
            </a:r>
            <a:endParaRPr lang="en-US" altLang="ja-JP" sz="1400" dirty="0">
              <a:solidFill>
                <a:schemeClr val="tx1"/>
              </a:solidFill>
            </a:endParaRPr>
          </a:p>
        </p:txBody>
      </p:sp>
      <p:sp>
        <p:nvSpPr>
          <p:cNvPr id="26" name="四角形: 角を丸くする 25">
            <a:extLst>
              <a:ext uri="{FF2B5EF4-FFF2-40B4-BE49-F238E27FC236}">
                <a16:creationId xmlns:a16="http://schemas.microsoft.com/office/drawing/2014/main" id="{B999B1FC-4CEE-0348-B889-CB93FA98CFEE}"/>
              </a:ext>
            </a:extLst>
          </p:cNvPr>
          <p:cNvSpPr/>
          <p:nvPr/>
        </p:nvSpPr>
        <p:spPr>
          <a:xfrm>
            <a:off x="1898540" y="1556075"/>
            <a:ext cx="1186069" cy="136562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個別支援の確認と意思決定支援という視点</a:t>
            </a:r>
            <a:endParaRPr lang="en-US" altLang="ja-JP" sz="1400" dirty="0">
              <a:solidFill>
                <a:schemeClr val="tx1"/>
              </a:solidFill>
            </a:endParaRPr>
          </a:p>
        </p:txBody>
      </p:sp>
      <p:sp>
        <p:nvSpPr>
          <p:cNvPr id="27" name="正方形/長方形 26">
            <a:extLst>
              <a:ext uri="{FF2B5EF4-FFF2-40B4-BE49-F238E27FC236}">
                <a16:creationId xmlns:a16="http://schemas.microsoft.com/office/drawing/2014/main" id="{689CB904-DC05-9F04-2371-D158FED6018C}"/>
              </a:ext>
            </a:extLst>
          </p:cNvPr>
          <p:cNvSpPr/>
          <p:nvPr/>
        </p:nvSpPr>
        <p:spPr>
          <a:xfrm>
            <a:off x="1474518" y="4835366"/>
            <a:ext cx="445272" cy="1070484"/>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運営管理</a:t>
            </a:r>
          </a:p>
        </p:txBody>
      </p:sp>
      <p:sp>
        <p:nvSpPr>
          <p:cNvPr id="30" name="四角形: 角を丸くする 29">
            <a:extLst>
              <a:ext uri="{FF2B5EF4-FFF2-40B4-BE49-F238E27FC236}">
                <a16:creationId xmlns:a16="http://schemas.microsoft.com/office/drawing/2014/main" id="{460B1AE9-783B-3D6D-0532-533C25185519}"/>
              </a:ext>
            </a:extLst>
          </p:cNvPr>
          <p:cNvSpPr/>
          <p:nvPr/>
        </p:nvSpPr>
        <p:spPr>
          <a:xfrm>
            <a:off x="1906912" y="4774375"/>
            <a:ext cx="1186069" cy="124894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相談支援事業所の運営支援</a:t>
            </a:r>
            <a:endParaRPr lang="en-US" altLang="ja-JP" sz="1400" dirty="0">
              <a:solidFill>
                <a:schemeClr val="tx1"/>
              </a:solidFill>
            </a:endParaRPr>
          </a:p>
        </p:txBody>
      </p:sp>
      <p:sp>
        <p:nvSpPr>
          <p:cNvPr id="31" name="四角形: 角を丸くする 30">
            <a:extLst>
              <a:ext uri="{FF2B5EF4-FFF2-40B4-BE49-F238E27FC236}">
                <a16:creationId xmlns:a16="http://schemas.microsoft.com/office/drawing/2014/main" id="{52428BDB-9135-F763-8C3F-C5169A0A84BF}"/>
              </a:ext>
            </a:extLst>
          </p:cNvPr>
          <p:cNvSpPr/>
          <p:nvPr/>
        </p:nvSpPr>
        <p:spPr>
          <a:xfrm>
            <a:off x="3948935" y="4774374"/>
            <a:ext cx="1883522" cy="124894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個を支えることができる地域つくり</a:t>
            </a:r>
            <a:endParaRPr lang="en-US" altLang="ja-JP" sz="1400" dirty="0">
              <a:solidFill>
                <a:schemeClr val="tx1"/>
              </a:solidFill>
            </a:endParaRPr>
          </a:p>
        </p:txBody>
      </p:sp>
      <p:sp>
        <p:nvSpPr>
          <p:cNvPr id="32" name="四角形: 角を丸くする 31">
            <a:extLst>
              <a:ext uri="{FF2B5EF4-FFF2-40B4-BE49-F238E27FC236}">
                <a16:creationId xmlns:a16="http://schemas.microsoft.com/office/drawing/2014/main" id="{6F851F34-5708-7AC2-356F-463670F9962B}"/>
              </a:ext>
            </a:extLst>
          </p:cNvPr>
          <p:cNvSpPr/>
          <p:nvPr/>
        </p:nvSpPr>
        <p:spPr>
          <a:xfrm>
            <a:off x="6552690" y="4763295"/>
            <a:ext cx="1984160" cy="124894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相談支援の質の向上と相談支援体制</a:t>
            </a:r>
            <a:endParaRPr lang="en-US" altLang="ja-JP" sz="1400" dirty="0">
              <a:solidFill>
                <a:schemeClr val="tx1"/>
              </a:solidFill>
            </a:endParaRPr>
          </a:p>
        </p:txBody>
      </p:sp>
      <p:sp>
        <p:nvSpPr>
          <p:cNvPr id="33" name="四角形: 角を丸くする 32">
            <a:extLst>
              <a:ext uri="{FF2B5EF4-FFF2-40B4-BE49-F238E27FC236}">
                <a16:creationId xmlns:a16="http://schemas.microsoft.com/office/drawing/2014/main" id="{1A5B7944-6318-3BEF-ED72-2F7BAB27E47A}"/>
              </a:ext>
            </a:extLst>
          </p:cNvPr>
          <p:cNvSpPr/>
          <p:nvPr/>
        </p:nvSpPr>
        <p:spPr>
          <a:xfrm>
            <a:off x="9502827" y="4746134"/>
            <a:ext cx="2065775" cy="124894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地域課題の解決に向けた様々な取り組み</a:t>
            </a:r>
            <a:endParaRPr lang="en-US" altLang="ja-JP" sz="1400" dirty="0">
              <a:solidFill>
                <a:schemeClr val="tx1"/>
              </a:solidFill>
            </a:endParaRPr>
          </a:p>
        </p:txBody>
      </p:sp>
      <p:sp>
        <p:nvSpPr>
          <p:cNvPr id="6" name="矢印: 下 5">
            <a:extLst>
              <a:ext uri="{FF2B5EF4-FFF2-40B4-BE49-F238E27FC236}">
                <a16:creationId xmlns:a16="http://schemas.microsoft.com/office/drawing/2014/main" id="{58191B54-714A-70D2-3FE1-EE6D0051F764}"/>
              </a:ext>
            </a:extLst>
          </p:cNvPr>
          <p:cNvSpPr/>
          <p:nvPr/>
        </p:nvSpPr>
        <p:spPr>
          <a:xfrm>
            <a:off x="3536037" y="2921696"/>
            <a:ext cx="133654" cy="18014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 name="正方形/長方形 12">
            <a:extLst>
              <a:ext uri="{FF2B5EF4-FFF2-40B4-BE49-F238E27FC236}">
                <a16:creationId xmlns:a16="http://schemas.microsoft.com/office/drawing/2014/main" id="{43898572-DC38-D73C-6066-0A1F6BAE4239}"/>
              </a:ext>
            </a:extLst>
          </p:cNvPr>
          <p:cNvSpPr/>
          <p:nvPr/>
        </p:nvSpPr>
        <p:spPr>
          <a:xfrm>
            <a:off x="3751519" y="3174279"/>
            <a:ext cx="2165587" cy="1251951"/>
          </a:xfrm>
          <a:prstGeom prst="rect">
            <a:avLst/>
          </a:prstGeom>
          <a:solidFill>
            <a:srgbClr val="FFFF00"/>
          </a:solidFill>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①利用者を取り巻く地域との関係づくり</a:t>
            </a:r>
          </a:p>
        </p:txBody>
      </p:sp>
      <p:sp>
        <p:nvSpPr>
          <p:cNvPr id="34" name="矢印: 下 33">
            <a:extLst>
              <a:ext uri="{FF2B5EF4-FFF2-40B4-BE49-F238E27FC236}">
                <a16:creationId xmlns:a16="http://schemas.microsoft.com/office/drawing/2014/main" id="{1F73B373-63EA-CF56-AE23-381C4E715AF6}"/>
              </a:ext>
            </a:extLst>
          </p:cNvPr>
          <p:cNvSpPr/>
          <p:nvPr/>
        </p:nvSpPr>
        <p:spPr>
          <a:xfrm>
            <a:off x="6185984" y="2921696"/>
            <a:ext cx="133654" cy="18014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5" name="正方形/長方形 34">
            <a:extLst>
              <a:ext uri="{FF2B5EF4-FFF2-40B4-BE49-F238E27FC236}">
                <a16:creationId xmlns:a16="http://schemas.microsoft.com/office/drawing/2014/main" id="{6A5A4D1E-6DFC-973F-FDF2-F5D3C760F7A9}"/>
              </a:ext>
            </a:extLst>
          </p:cNvPr>
          <p:cNvSpPr/>
          <p:nvPr/>
        </p:nvSpPr>
        <p:spPr>
          <a:xfrm>
            <a:off x="6422608" y="3177281"/>
            <a:ext cx="2170971" cy="1248949"/>
          </a:xfrm>
          <a:prstGeom prst="rect">
            <a:avLst/>
          </a:prstGeom>
          <a:solidFill>
            <a:srgbClr val="FFFF00"/>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②社会生活を送る</a:t>
            </a:r>
            <a:endParaRPr lang="en-US" altLang="ja-JP" sz="1600" b="1" dirty="0">
              <a:solidFill>
                <a:schemeClr val="tx1"/>
              </a:solidFill>
            </a:endParaRPr>
          </a:p>
          <a:p>
            <a:pPr algn="ctr"/>
            <a:r>
              <a:rPr lang="ja-JP" altLang="en-US" sz="1400" b="1" dirty="0">
                <a:solidFill>
                  <a:schemeClr val="tx1"/>
                </a:solidFill>
              </a:rPr>
              <a:t>（社会資源を活用する）</a:t>
            </a:r>
          </a:p>
        </p:txBody>
      </p:sp>
      <p:sp>
        <p:nvSpPr>
          <p:cNvPr id="36" name="矢印: 下 35">
            <a:extLst>
              <a:ext uri="{FF2B5EF4-FFF2-40B4-BE49-F238E27FC236}">
                <a16:creationId xmlns:a16="http://schemas.microsoft.com/office/drawing/2014/main" id="{20CC7244-B1E2-6CAB-EE52-151EDFD96504}"/>
              </a:ext>
            </a:extLst>
          </p:cNvPr>
          <p:cNvSpPr/>
          <p:nvPr/>
        </p:nvSpPr>
        <p:spPr>
          <a:xfrm>
            <a:off x="9233759" y="2904535"/>
            <a:ext cx="133654" cy="18014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7" name="正方形/長方形 36">
            <a:extLst>
              <a:ext uri="{FF2B5EF4-FFF2-40B4-BE49-F238E27FC236}">
                <a16:creationId xmlns:a16="http://schemas.microsoft.com/office/drawing/2014/main" id="{89ED90BD-6E66-1EE5-AF9D-2877158DF647}"/>
              </a:ext>
            </a:extLst>
          </p:cNvPr>
          <p:cNvSpPr/>
          <p:nvPr/>
        </p:nvSpPr>
        <p:spPr>
          <a:xfrm>
            <a:off x="9454185" y="3180796"/>
            <a:ext cx="2237715" cy="1248949"/>
          </a:xfrm>
          <a:prstGeom prst="rect">
            <a:avLst/>
          </a:prstGeom>
          <a:solidFill>
            <a:srgbClr val="FFFF00"/>
          </a:solidFill>
          <a:ln w="762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③個から地域へ</a:t>
            </a:r>
            <a:endParaRPr lang="en-US" altLang="ja-JP" sz="1600" b="1" dirty="0">
              <a:solidFill>
                <a:schemeClr val="tx1"/>
              </a:solidFill>
            </a:endParaRPr>
          </a:p>
          <a:p>
            <a:pPr algn="ctr"/>
            <a:r>
              <a:rPr lang="ja-JP" altLang="en-US" sz="1600" b="1" dirty="0">
                <a:solidFill>
                  <a:schemeClr val="tx1"/>
                </a:solidFill>
              </a:rPr>
              <a:t>（地域づくりに参画）</a:t>
            </a:r>
          </a:p>
        </p:txBody>
      </p:sp>
      <p:sp>
        <p:nvSpPr>
          <p:cNvPr id="38" name="矢印: 右 37">
            <a:extLst>
              <a:ext uri="{FF2B5EF4-FFF2-40B4-BE49-F238E27FC236}">
                <a16:creationId xmlns:a16="http://schemas.microsoft.com/office/drawing/2014/main" id="{FBE927C2-08FC-CDC6-E215-C0F1898E0961}"/>
              </a:ext>
            </a:extLst>
          </p:cNvPr>
          <p:cNvSpPr/>
          <p:nvPr/>
        </p:nvSpPr>
        <p:spPr>
          <a:xfrm>
            <a:off x="971186" y="3365173"/>
            <a:ext cx="2100005" cy="9144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現任者のスキル</a:t>
            </a:r>
          </a:p>
        </p:txBody>
      </p:sp>
      <p:sp>
        <p:nvSpPr>
          <p:cNvPr id="3" name="正方形/長方形 2">
            <a:extLst>
              <a:ext uri="{FF2B5EF4-FFF2-40B4-BE49-F238E27FC236}">
                <a16:creationId xmlns:a16="http://schemas.microsoft.com/office/drawing/2014/main" id="{871D8B75-C89B-8469-CF21-1A1E7AB3F061}"/>
              </a:ext>
            </a:extLst>
          </p:cNvPr>
          <p:cNvSpPr/>
          <p:nvPr/>
        </p:nvSpPr>
        <p:spPr>
          <a:xfrm>
            <a:off x="9016178" y="4825279"/>
            <a:ext cx="486648" cy="1150566"/>
          </a:xfrm>
          <a:prstGeom prst="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地域援助技術</a:t>
            </a:r>
          </a:p>
        </p:txBody>
      </p:sp>
      <p:sp>
        <p:nvSpPr>
          <p:cNvPr id="7" name="テキスト ボックス 6">
            <a:extLst>
              <a:ext uri="{FF2B5EF4-FFF2-40B4-BE49-F238E27FC236}">
                <a16:creationId xmlns:a16="http://schemas.microsoft.com/office/drawing/2014/main" id="{2C55E8D6-3749-ED68-D052-32BF5D541D6B}"/>
              </a:ext>
            </a:extLst>
          </p:cNvPr>
          <p:cNvSpPr txBox="1"/>
          <p:nvPr/>
        </p:nvSpPr>
        <p:spPr>
          <a:xfrm>
            <a:off x="8800735" y="1669487"/>
            <a:ext cx="830997" cy="1167365"/>
          </a:xfrm>
          <a:prstGeom prst="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2700000" scaled="1"/>
            <a:tileRect/>
          </a:gradFill>
        </p:spPr>
        <p:txBody>
          <a:bodyPr vert="eaVert" wrap="square" rtlCol="0">
            <a:spAutoFit/>
          </a:bodyPr>
          <a:lstStyle/>
          <a:p>
            <a:r>
              <a:rPr lang="ja-JP" altLang="en-US" sz="1400" b="1" dirty="0">
                <a:solidFill>
                  <a:schemeClr val="bg1"/>
                </a:solidFill>
              </a:rPr>
              <a:t>地域を作る相談支援</a:t>
            </a:r>
            <a:r>
              <a:rPr lang="en-US" altLang="ja-JP" sz="1400" b="1" dirty="0">
                <a:solidFill>
                  <a:schemeClr val="bg1"/>
                </a:solidFill>
              </a:rPr>
              <a:t>(CSW)</a:t>
            </a:r>
            <a:endParaRPr lang="ja-JP" altLang="en-US" sz="1400" b="1" dirty="0">
              <a:solidFill>
                <a:schemeClr val="bg1"/>
              </a:solidFill>
            </a:endParaRPr>
          </a:p>
        </p:txBody>
      </p:sp>
      <p:sp>
        <p:nvSpPr>
          <p:cNvPr id="8" name="正方形/長方形 7">
            <a:extLst>
              <a:ext uri="{FF2B5EF4-FFF2-40B4-BE49-F238E27FC236}">
                <a16:creationId xmlns:a16="http://schemas.microsoft.com/office/drawing/2014/main" id="{8596FCD2-9C24-3096-723B-6D5992FBF4CF}"/>
              </a:ext>
            </a:extLst>
          </p:cNvPr>
          <p:cNvSpPr/>
          <p:nvPr/>
        </p:nvSpPr>
        <p:spPr>
          <a:xfrm>
            <a:off x="6146414" y="1673244"/>
            <a:ext cx="445272" cy="1070484"/>
          </a:xfrm>
          <a:prstGeom prst="rect">
            <a:avLst/>
          </a:pr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人材育成</a:t>
            </a:r>
            <a:r>
              <a:rPr lang="en-US" altLang="ja-JP" sz="1200" b="1" dirty="0"/>
              <a:t>GSV</a:t>
            </a:r>
            <a:endParaRPr lang="ja-JP" altLang="en-US" sz="1200" b="1" dirty="0"/>
          </a:p>
        </p:txBody>
      </p:sp>
      <p:sp>
        <p:nvSpPr>
          <p:cNvPr id="9" name="タイトル 1">
            <a:extLst>
              <a:ext uri="{FF2B5EF4-FFF2-40B4-BE49-F238E27FC236}">
                <a16:creationId xmlns:a16="http://schemas.microsoft.com/office/drawing/2014/main" id="{60BD12FF-ABB0-14F0-23F2-E4A59C073041}"/>
              </a:ext>
            </a:extLst>
          </p:cNvPr>
          <p:cNvSpPr txBox="1">
            <a:spLocks/>
          </p:cNvSpPr>
          <p:nvPr/>
        </p:nvSpPr>
        <p:spPr>
          <a:xfrm>
            <a:off x="7557109" y="6311472"/>
            <a:ext cx="3294721" cy="3793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400" dirty="0"/>
              <a:t>冨岡貴生氏作成資料を一部改変</a:t>
            </a:r>
          </a:p>
        </p:txBody>
      </p:sp>
      <p:sp>
        <p:nvSpPr>
          <p:cNvPr id="10" name="スライド番号プレースホルダー 3">
            <a:extLst>
              <a:ext uri="{FF2B5EF4-FFF2-40B4-BE49-F238E27FC236}">
                <a16:creationId xmlns:a16="http://schemas.microsoft.com/office/drawing/2014/main" id="{E2C1B3E6-C956-36F0-842C-DFDD05CF2510}"/>
              </a:ext>
            </a:extLst>
          </p:cNvPr>
          <p:cNvSpPr>
            <a:spLocks noGrp="1"/>
          </p:cNvSpPr>
          <p:nvPr>
            <p:ph type="sldNum" sz="quarter" idx="12"/>
          </p:nvPr>
        </p:nvSpPr>
        <p:spPr>
          <a:xfrm>
            <a:off x="9959435" y="6479921"/>
            <a:ext cx="2057400" cy="365125"/>
          </a:xfrm>
        </p:spPr>
        <p:txBody>
          <a:bodyPr/>
          <a:lstStyle/>
          <a:p>
            <a:fld id="{2ADEAB0B-3364-414D-832E-F3CDA843F507}" type="slidenum">
              <a:rPr kumimoji="1" lang="ja-JP" altLang="en-US" smtClean="0"/>
              <a:pPr/>
              <a:t>2</a:t>
            </a:fld>
            <a:endParaRPr kumimoji="1" lang="ja-JP" altLang="en-US" dirty="0"/>
          </a:p>
        </p:txBody>
      </p:sp>
    </p:spTree>
    <p:extLst>
      <p:ext uri="{BB962C8B-B14F-4D97-AF65-F5344CB8AC3E}">
        <p14:creationId xmlns:p14="http://schemas.microsoft.com/office/powerpoint/2010/main" val="4015992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コンテンツ プレースホルダー 2">
            <a:extLst>
              <a:ext uri="{FF2B5EF4-FFF2-40B4-BE49-F238E27FC236}">
                <a16:creationId xmlns:a16="http://schemas.microsoft.com/office/drawing/2014/main" id="{095FD9C5-5663-F528-568B-F11110E4323A}"/>
              </a:ext>
            </a:extLst>
          </p:cNvPr>
          <p:cNvSpPr txBox="1">
            <a:spLocks/>
          </p:cNvSpPr>
          <p:nvPr/>
        </p:nvSpPr>
        <p:spPr>
          <a:xfrm>
            <a:off x="3701983" y="4513175"/>
            <a:ext cx="7304840" cy="12088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just">
              <a:lnSpc>
                <a:spcPct val="110000"/>
              </a:lnSpc>
              <a:buNone/>
            </a:pPr>
            <a:r>
              <a:rPr lang="ja-JP" altLang="en-US" sz="1600" dirty="0"/>
              <a:t>専門機関による専門的な働きかけから</a:t>
            </a:r>
            <a:r>
              <a:rPr lang="ja-JP" altLang="en-US" sz="1600" dirty="0">
                <a:solidFill>
                  <a:srgbClr val="FF0000"/>
                </a:solidFill>
              </a:rPr>
              <a:t>本人を取り巻く地域の支援ネットワーク（関係づくり）を行うための多職種連携による支援</a:t>
            </a:r>
            <a:r>
              <a:rPr lang="ja-JP" altLang="en-US" sz="1600" dirty="0"/>
              <a:t>を</a:t>
            </a:r>
            <a:endParaRPr lang="en-US" altLang="ja-JP" sz="1600" dirty="0"/>
          </a:p>
          <a:p>
            <a:pPr algn="just">
              <a:lnSpc>
                <a:spcPct val="110000"/>
              </a:lnSpc>
            </a:pPr>
            <a:r>
              <a:rPr lang="ja-JP" altLang="en-US" sz="1600" b="1" dirty="0"/>
              <a:t>チームアプローチを通して実践する技術を学び、その能力を身につける</a:t>
            </a:r>
            <a:endParaRPr kumimoji="1" lang="ja-JP" altLang="en-US" sz="1600" b="1" dirty="0"/>
          </a:p>
        </p:txBody>
      </p:sp>
      <p:grpSp>
        <p:nvGrpSpPr>
          <p:cNvPr id="47" name="グループ化 46">
            <a:extLst>
              <a:ext uri="{FF2B5EF4-FFF2-40B4-BE49-F238E27FC236}">
                <a16:creationId xmlns:a16="http://schemas.microsoft.com/office/drawing/2014/main" id="{AEAD2ED8-9730-92DA-4565-DEA256B7856D}"/>
              </a:ext>
            </a:extLst>
          </p:cNvPr>
          <p:cNvGrpSpPr/>
          <p:nvPr/>
        </p:nvGrpSpPr>
        <p:grpSpPr>
          <a:xfrm>
            <a:off x="515273" y="4290871"/>
            <a:ext cx="10553697" cy="1550018"/>
            <a:chOff x="656822" y="1774660"/>
            <a:chExt cx="10553697" cy="1550018"/>
          </a:xfrm>
        </p:grpSpPr>
        <p:cxnSp>
          <p:nvCxnSpPr>
            <p:cNvPr id="22" name="直線コネクタ 21">
              <a:extLst>
                <a:ext uri="{FF2B5EF4-FFF2-40B4-BE49-F238E27FC236}">
                  <a16:creationId xmlns:a16="http://schemas.microsoft.com/office/drawing/2014/main" id="{D8AF3381-F31E-1FA6-3245-DBD6F60B85C3}"/>
                </a:ext>
              </a:extLst>
            </p:cNvPr>
            <p:cNvCxnSpPr>
              <a:cxnSpLocks/>
            </p:cNvCxnSpPr>
            <p:nvPr/>
          </p:nvCxnSpPr>
          <p:spPr>
            <a:xfrm>
              <a:off x="3710363" y="3315800"/>
              <a:ext cx="7500156"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AEBBF8ED-EF4D-A968-C79E-7093A1086147}"/>
                </a:ext>
              </a:extLst>
            </p:cNvPr>
            <p:cNvSpPr/>
            <p:nvPr/>
          </p:nvSpPr>
          <p:spPr>
            <a:xfrm>
              <a:off x="656949" y="1774660"/>
              <a:ext cx="3045039" cy="1550018"/>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多職種連携</a:t>
              </a:r>
              <a:endParaRPr kumimoji="1" lang="en-US" altLang="ja-JP" b="1" dirty="0">
                <a:solidFill>
                  <a:schemeClr val="tx1"/>
                </a:solidFill>
              </a:endParaRPr>
            </a:p>
            <a:p>
              <a:pPr algn="ctr"/>
              <a:endParaRPr lang="en-US" altLang="ja-JP"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①利用者を取り巻く</a:t>
              </a:r>
              <a:endParaRPr kumimoji="1" lang="en-US" altLang="ja-JP" sz="160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地域との関係づくり</a:t>
              </a:r>
            </a:p>
            <a:p>
              <a:pPr algn="ctr"/>
              <a:endParaRPr kumimoji="1" lang="en-US" altLang="ja-JP" sz="1600" dirty="0">
                <a:solidFill>
                  <a:schemeClr val="tx1"/>
                </a:solidFill>
              </a:endParaRPr>
            </a:p>
          </p:txBody>
        </p:sp>
        <p:sp>
          <p:nvSpPr>
            <p:cNvPr id="27" name="正方形/長方形 26">
              <a:extLst>
                <a:ext uri="{FF2B5EF4-FFF2-40B4-BE49-F238E27FC236}">
                  <a16:creationId xmlns:a16="http://schemas.microsoft.com/office/drawing/2014/main" id="{07816B6E-8678-71A8-5254-B742DF6C2190}"/>
                </a:ext>
              </a:extLst>
            </p:cNvPr>
            <p:cNvSpPr/>
            <p:nvPr/>
          </p:nvSpPr>
          <p:spPr>
            <a:xfrm>
              <a:off x="3426773" y="3027285"/>
              <a:ext cx="283594" cy="297393"/>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CB098ECE-986F-630F-9F9B-50D72373A474}"/>
                </a:ext>
              </a:extLst>
            </p:cNvPr>
            <p:cNvSpPr/>
            <p:nvPr/>
          </p:nvSpPr>
          <p:spPr>
            <a:xfrm>
              <a:off x="656822" y="1784233"/>
              <a:ext cx="283594" cy="297393"/>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1" name="コンテンツ プレースホルダー 2">
            <a:extLst>
              <a:ext uri="{FF2B5EF4-FFF2-40B4-BE49-F238E27FC236}">
                <a16:creationId xmlns:a16="http://schemas.microsoft.com/office/drawing/2014/main" id="{278B6E27-8D71-4A86-E3FD-E636609E190D}"/>
              </a:ext>
            </a:extLst>
          </p:cNvPr>
          <p:cNvSpPr txBox="1">
            <a:spLocks/>
          </p:cNvSpPr>
          <p:nvPr/>
        </p:nvSpPr>
        <p:spPr>
          <a:xfrm>
            <a:off x="3701983" y="2287936"/>
            <a:ext cx="7304840" cy="9259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just">
              <a:lnSpc>
                <a:spcPct val="110000"/>
              </a:lnSpc>
            </a:pPr>
            <a:r>
              <a:rPr lang="ja-JP" altLang="en-US" sz="1600" b="1" dirty="0"/>
              <a:t>ストレングスに着目した支援や意思決定（支援）を通して自己肯定感を高め、エンパワメントされていくことを理解し、その価値や倫理、知識や技術を身につける</a:t>
            </a:r>
            <a:endParaRPr lang="en-US" altLang="ja-JP" sz="1600" b="1" dirty="0"/>
          </a:p>
          <a:p>
            <a:pPr marL="0" indent="0" algn="just">
              <a:lnSpc>
                <a:spcPct val="110000"/>
              </a:lnSpc>
              <a:buNone/>
            </a:pPr>
            <a:endParaRPr lang="en-US" altLang="ja-JP" sz="1600" b="1" dirty="0"/>
          </a:p>
        </p:txBody>
      </p:sp>
      <p:grpSp>
        <p:nvGrpSpPr>
          <p:cNvPr id="48" name="グループ化 47">
            <a:extLst>
              <a:ext uri="{FF2B5EF4-FFF2-40B4-BE49-F238E27FC236}">
                <a16:creationId xmlns:a16="http://schemas.microsoft.com/office/drawing/2014/main" id="{0B5CF1C4-3105-3594-C86F-EBB4E74EA085}"/>
              </a:ext>
            </a:extLst>
          </p:cNvPr>
          <p:cNvGrpSpPr/>
          <p:nvPr/>
        </p:nvGrpSpPr>
        <p:grpSpPr>
          <a:xfrm>
            <a:off x="541901" y="1949490"/>
            <a:ext cx="10546298" cy="1611817"/>
            <a:chOff x="656822" y="3533323"/>
            <a:chExt cx="10546298" cy="1855423"/>
          </a:xfrm>
        </p:grpSpPr>
        <p:sp>
          <p:nvSpPr>
            <p:cNvPr id="37" name="正方形/長方形 36">
              <a:extLst>
                <a:ext uri="{FF2B5EF4-FFF2-40B4-BE49-F238E27FC236}">
                  <a16:creationId xmlns:a16="http://schemas.microsoft.com/office/drawing/2014/main" id="{DF95F7BE-4AD8-577F-3E62-5D6FDFF9C000}"/>
                </a:ext>
              </a:extLst>
            </p:cNvPr>
            <p:cNvSpPr/>
            <p:nvPr/>
          </p:nvSpPr>
          <p:spPr>
            <a:xfrm>
              <a:off x="656822" y="3533323"/>
              <a:ext cx="3053541" cy="1855423"/>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個別支援</a:t>
              </a:r>
              <a:endParaRPr kumimoji="1" lang="en-US" altLang="ja-JP" b="1" dirty="0">
                <a:solidFill>
                  <a:schemeClr val="tx1"/>
                </a:solidFill>
              </a:endParaRPr>
            </a:p>
            <a:p>
              <a:pPr algn="ctr"/>
              <a:endParaRPr lang="en-US" altLang="ja-JP" b="1" dirty="0">
                <a:solidFill>
                  <a:schemeClr val="tx1"/>
                </a:solidFill>
              </a:endParaRPr>
            </a:p>
            <a:p>
              <a:pPr algn="ctr"/>
              <a:r>
                <a:rPr lang="ja-JP" altLang="en-US" sz="1600" dirty="0">
                  <a:solidFill>
                    <a:schemeClr val="tx1"/>
                  </a:solidFill>
                </a:rPr>
                <a:t>意思決定支援の視点を踏まえた個別支援の確認</a:t>
              </a:r>
              <a:endParaRPr kumimoji="1" lang="en-US" altLang="ja-JP" sz="1600" dirty="0">
                <a:solidFill>
                  <a:schemeClr val="tx1"/>
                </a:solidFill>
              </a:endParaRPr>
            </a:p>
          </p:txBody>
        </p:sp>
        <p:sp>
          <p:nvSpPr>
            <p:cNvPr id="38" name="正方形/長方形 37">
              <a:extLst>
                <a:ext uri="{FF2B5EF4-FFF2-40B4-BE49-F238E27FC236}">
                  <a16:creationId xmlns:a16="http://schemas.microsoft.com/office/drawing/2014/main" id="{8C910FB9-A510-C6BB-DA3B-29E29F372670}"/>
                </a:ext>
              </a:extLst>
            </p:cNvPr>
            <p:cNvSpPr/>
            <p:nvPr/>
          </p:nvSpPr>
          <p:spPr>
            <a:xfrm>
              <a:off x="3435655" y="5087449"/>
              <a:ext cx="283594" cy="297393"/>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AA26A706-2B6F-02A1-CEA8-077122B7D839}"/>
                </a:ext>
              </a:extLst>
            </p:cNvPr>
            <p:cNvSpPr/>
            <p:nvPr/>
          </p:nvSpPr>
          <p:spPr>
            <a:xfrm>
              <a:off x="665699" y="3533671"/>
              <a:ext cx="283594" cy="297393"/>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3" name="直線コネクタ 42">
              <a:extLst>
                <a:ext uri="{FF2B5EF4-FFF2-40B4-BE49-F238E27FC236}">
                  <a16:creationId xmlns:a16="http://schemas.microsoft.com/office/drawing/2014/main" id="{0DBE2A76-7ED9-F43D-20AA-D8602FC29B4D}"/>
                </a:ext>
              </a:extLst>
            </p:cNvPr>
            <p:cNvCxnSpPr>
              <a:cxnSpLocks/>
            </p:cNvCxnSpPr>
            <p:nvPr/>
          </p:nvCxnSpPr>
          <p:spPr>
            <a:xfrm>
              <a:off x="3702964" y="5376904"/>
              <a:ext cx="7500156"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sp>
        <p:nvSpPr>
          <p:cNvPr id="3" name="四角形: 角を丸くする 2">
            <a:extLst>
              <a:ext uri="{FF2B5EF4-FFF2-40B4-BE49-F238E27FC236}">
                <a16:creationId xmlns:a16="http://schemas.microsoft.com/office/drawing/2014/main" id="{C79ED383-7AD3-2F5A-885E-A8AA55024366}"/>
              </a:ext>
            </a:extLst>
          </p:cNvPr>
          <p:cNvSpPr/>
          <p:nvPr/>
        </p:nvSpPr>
        <p:spPr>
          <a:xfrm>
            <a:off x="278873" y="352004"/>
            <a:ext cx="10182998" cy="62463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rPr>
              <a:t>相談支援の実践者（実務者）を対象とした教育（演習）になっているか</a:t>
            </a:r>
            <a:endParaRPr kumimoji="1" lang="ja-JP" altLang="en-US" sz="2400" b="1" dirty="0">
              <a:solidFill>
                <a:schemeClr val="tx1"/>
              </a:solidFill>
            </a:endParaRPr>
          </a:p>
        </p:txBody>
      </p:sp>
      <p:sp>
        <p:nvSpPr>
          <p:cNvPr id="7" name="タイトル 1">
            <a:extLst>
              <a:ext uri="{FF2B5EF4-FFF2-40B4-BE49-F238E27FC236}">
                <a16:creationId xmlns:a16="http://schemas.microsoft.com/office/drawing/2014/main" id="{5107BB39-21BE-0D61-E77E-7C8664761184}"/>
              </a:ext>
            </a:extLst>
          </p:cNvPr>
          <p:cNvSpPr txBox="1">
            <a:spLocks/>
          </p:cNvSpPr>
          <p:nvPr/>
        </p:nvSpPr>
        <p:spPr>
          <a:xfrm>
            <a:off x="7894460" y="6388910"/>
            <a:ext cx="3294721" cy="3793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400" dirty="0"/>
              <a:t>冨岡貴生氏作成資料から一部引用</a:t>
            </a:r>
          </a:p>
        </p:txBody>
      </p:sp>
      <p:sp>
        <p:nvSpPr>
          <p:cNvPr id="10" name="四角形: 角を丸くする 9">
            <a:extLst>
              <a:ext uri="{FF2B5EF4-FFF2-40B4-BE49-F238E27FC236}">
                <a16:creationId xmlns:a16="http://schemas.microsoft.com/office/drawing/2014/main" id="{3167AC05-66F8-043A-B0BC-CBF6551BAD65}"/>
              </a:ext>
            </a:extLst>
          </p:cNvPr>
          <p:cNvSpPr/>
          <p:nvPr/>
        </p:nvSpPr>
        <p:spPr>
          <a:xfrm>
            <a:off x="5370372" y="1191921"/>
            <a:ext cx="3338622" cy="62463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～獲得目標</a:t>
            </a:r>
            <a:r>
              <a:rPr lang="ja-JP" altLang="en-US" sz="2000" b="1" dirty="0">
                <a:solidFill>
                  <a:schemeClr val="tx1"/>
                </a:solidFill>
              </a:rPr>
              <a:t>～</a:t>
            </a:r>
            <a:endParaRPr kumimoji="1" lang="ja-JP" altLang="en-US" sz="2000" b="1" dirty="0">
              <a:solidFill>
                <a:schemeClr val="tx1"/>
              </a:solidFill>
            </a:endParaRPr>
          </a:p>
        </p:txBody>
      </p:sp>
      <p:sp>
        <p:nvSpPr>
          <p:cNvPr id="2" name="スライド番号プレースホルダー 3">
            <a:extLst>
              <a:ext uri="{FF2B5EF4-FFF2-40B4-BE49-F238E27FC236}">
                <a16:creationId xmlns:a16="http://schemas.microsoft.com/office/drawing/2014/main" id="{95953FC0-8F83-BB0F-DE5F-4026B3F76365}"/>
              </a:ext>
            </a:extLst>
          </p:cNvPr>
          <p:cNvSpPr>
            <a:spLocks noGrp="1"/>
          </p:cNvSpPr>
          <p:nvPr>
            <p:ph type="sldNum" sz="quarter" idx="12"/>
          </p:nvPr>
        </p:nvSpPr>
        <p:spPr>
          <a:xfrm>
            <a:off x="9959435" y="6479921"/>
            <a:ext cx="2057400" cy="365125"/>
          </a:xfrm>
        </p:spPr>
        <p:txBody>
          <a:bodyPr/>
          <a:lstStyle/>
          <a:p>
            <a:fld id="{2ADEAB0B-3364-414D-832E-F3CDA843F507}" type="slidenum">
              <a:rPr kumimoji="1" lang="ja-JP" altLang="en-US" smtClean="0"/>
              <a:pPr/>
              <a:t>3</a:t>
            </a:fld>
            <a:endParaRPr kumimoji="1" lang="ja-JP" altLang="en-US" dirty="0"/>
          </a:p>
        </p:txBody>
      </p:sp>
    </p:spTree>
    <p:extLst>
      <p:ext uri="{BB962C8B-B14F-4D97-AF65-F5344CB8AC3E}">
        <p14:creationId xmlns:p14="http://schemas.microsoft.com/office/powerpoint/2010/main" val="2049672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コンテンツ プレースホルダー 2">
            <a:extLst>
              <a:ext uri="{FF2B5EF4-FFF2-40B4-BE49-F238E27FC236}">
                <a16:creationId xmlns:a16="http://schemas.microsoft.com/office/drawing/2014/main" id="{278B6E27-8D71-4A86-E3FD-E636609E190D}"/>
              </a:ext>
            </a:extLst>
          </p:cNvPr>
          <p:cNvSpPr txBox="1">
            <a:spLocks/>
          </p:cNvSpPr>
          <p:nvPr/>
        </p:nvSpPr>
        <p:spPr>
          <a:xfrm>
            <a:off x="3790270" y="2060717"/>
            <a:ext cx="7304840" cy="13141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just">
              <a:lnSpc>
                <a:spcPct val="110000"/>
              </a:lnSpc>
              <a:buNone/>
            </a:pPr>
            <a:r>
              <a:rPr lang="ja-JP" altLang="ja-JP" sz="1600" dirty="0"/>
              <a:t>スーパービジョンの理論と方法を学び、実践事例を用いてグループスーパービジョンを体験することで</a:t>
            </a:r>
            <a:endParaRPr lang="en-US" altLang="ja-JP" sz="1600" dirty="0"/>
          </a:p>
          <a:p>
            <a:pPr algn="just">
              <a:lnSpc>
                <a:spcPct val="110000"/>
              </a:lnSpc>
            </a:pPr>
            <a:r>
              <a:rPr lang="ja-JP" altLang="en-US" sz="1600" b="1" dirty="0"/>
              <a:t>スーパービジョンを受けることの必要性を学び、社会生活に必要な社会資源の活用方法を身につける</a:t>
            </a:r>
            <a:endParaRPr lang="en-US" altLang="ja-JP" sz="1600" b="1" dirty="0"/>
          </a:p>
        </p:txBody>
      </p:sp>
      <p:grpSp>
        <p:nvGrpSpPr>
          <p:cNvPr id="48" name="グループ化 47">
            <a:extLst>
              <a:ext uri="{FF2B5EF4-FFF2-40B4-BE49-F238E27FC236}">
                <a16:creationId xmlns:a16="http://schemas.microsoft.com/office/drawing/2014/main" id="{0B5CF1C4-3105-3594-C86F-EBB4E74EA085}"/>
              </a:ext>
            </a:extLst>
          </p:cNvPr>
          <p:cNvGrpSpPr/>
          <p:nvPr/>
        </p:nvGrpSpPr>
        <p:grpSpPr>
          <a:xfrm>
            <a:off x="630188" y="1917581"/>
            <a:ext cx="10546298" cy="1611817"/>
            <a:chOff x="656822" y="3533323"/>
            <a:chExt cx="10546298" cy="1855423"/>
          </a:xfrm>
        </p:grpSpPr>
        <p:sp>
          <p:nvSpPr>
            <p:cNvPr id="37" name="正方形/長方形 36">
              <a:extLst>
                <a:ext uri="{FF2B5EF4-FFF2-40B4-BE49-F238E27FC236}">
                  <a16:creationId xmlns:a16="http://schemas.microsoft.com/office/drawing/2014/main" id="{DF95F7BE-4AD8-577F-3E62-5D6FDFF9C000}"/>
                </a:ext>
              </a:extLst>
            </p:cNvPr>
            <p:cNvSpPr/>
            <p:nvPr/>
          </p:nvSpPr>
          <p:spPr>
            <a:xfrm>
              <a:off x="656822" y="3533323"/>
              <a:ext cx="3053541" cy="1855423"/>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人材育成・</a:t>
              </a:r>
              <a:r>
                <a:rPr lang="en-US" altLang="ja-JP" b="1" dirty="0">
                  <a:solidFill>
                    <a:schemeClr val="tx1"/>
                  </a:solidFill>
                </a:rPr>
                <a:t>GSV</a:t>
              </a:r>
              <a:endParaRPr kumimoji="1" lang="en-US" altLang="ja-JP" b="1" dirty="0">
                <a:solidFill>
                  <a:schemeClr val="tx1"/>
                </a:solidFill>
              </a:endParaRPr>
            </a:p>
            <a:p>
              <a:pPr algn="ctr"/>
              <a:endParaRPr lang="en-US" altLang="ja-JP" dirty="0">
                <a:solidFill>
                  <a:schemeClr val="tx1"/>
                </a:solidFill>
              </a:endParaRPr>
            </a:p>
            <a:p>
              <a:pPr algn="ctr"/>
              <a:r>
                <a:rPr lang="ja-JP" altLang="en-US" sz="1600" dirty="0">
                  <a:solidFill>
                    <a:schemeClr val="tx1"/>
                  </a:solidFill>
                </a:rPr>
                <a:t>②社会生活を送る</a:t>
              </a:r>
              <a:endParaRPr lang="en-US" altLang="ja-JP" sz="1600" dirty="0">
                <a:solidFill>
                  <a:schemeClr val="tx1"/>
                </a:solidFill>
              </a:endParaRPr>
            </a:p>
            <a:p>
              <a:pPr algn="ctr"/>
              <a:r>
                <a:rPr lang="ja-JP" altLang="en-US" sz="1600" dirty="0">
                  <a:solidFill>
                    <a:schemeClr val="tx1"/>
                  </a:solidFill>
                </a:rPr>
                <a:t>（社会資源を活用する）</a:t>
              </a:r>
            </a:p>
          </p:txBody>
        </p:sp>
        <p:sp>
          <p:nvSpPr>
            <p:cNvPr id="38" name="正方形/長方形 37">
              <a:extLst>
                <a:ext uri="{FF2B5EF4-FFF2-40B4-BE49-F238E27FC236}">
                  <a16:creationId xmlns:a16="http://schemas.microsoft.com/office/drawing/2014/main" id="{8C910FB9-A510-C6BB-DA3B-29E29F372670}"/>
                </a:ext>
              </a:extLst>
            </p:cNvPr>
            <p:cNvSpPr/>
            <p:nvPr/>
          </p:nvSpPr>
          <p:spPr>
            <a:xfrm>
              <a:off x="3435655" y="5087449"/>
              <a:ext cx="283594" cy="29739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AA26A706-2B6F-02A1-CEA8-077122B7D839}"/>
                </a:ext>
              </a:extLst>
            </p:cNvPr>
            <p:cNvSpPr/>
            <p:nvPr/>
          </p:nvSpPr>
          <p:spPr>
            <a:xfrm>
              <a:off x="665699" y="3533671"/>
              <a:ext cx="283594" cy="29739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3" name="直線コネクタ 42">
              <a:extLst>
                <a:ext uri="{FF2B5EF4-FFF2-40B4-BE49-F238E27FC236}">
                  <a16:creationId xmlns:a16="http://schemas.microsoft.com/office/drawing/2014/main" id="{0DBE2A76-7ED9-F43D-20AA-D8602FC29B4D}"/>
                </a:ext>
              </a:extLst>
            </p:cNvPr>
            <p:cNvCxnSpPr>
              <a:cxnSpLocks/>
            </p:cNvCxnSpPr>
            <p:nvPr/>
          </p:nvCxnSpPr>
          <p:spPr>
            <a:xfrm>
              <a:off x="3702964" y="5376904"/>
              <a:ext cx="750015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49" name="コンテンツ プレースホルダー 2">
            <a:extLst>
              <a:ext uri="{FF2B5EF4-FFF2-40B4-BE49-F238E27FC236}">
                <a16:creationId xmlns:a16="http://schemas.microsoft.com/office/drawing/2014/main" id="{764C25C5-F0DB-F841-7EF3-276B2DB6BE3E}"/>
              </a:ext>
            </a:extLst>
          </p:cNvPr>
          <p:cNvSpPr txBox="1">
            <a:spLocks/>
          </p:cNvSpPr>
          <p:nvPr/>
        </p:nvSpPr>
        <p:spPr>
          <a:xfrm>
            <a:off x="3756735" y="4186580"/>
            <a:ext cx="7500156" cy="12575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just">
              <a:lnSpc>
                <a:spcPct val="110000"/>
              </a:lnSpc>
              <a:buNone/>
            </a:pPr>
            <a:r>
              <a:rPr lang="ja-JP" altLang="en-US" sz="1600" dirty="0"/>
              <a:t>地域アセスメント・多職種連携・</a:t>
            </a:r>
            <a:r>
              <a:rPr lang="en-US" altLang="ja-JP" sz="1600" dirty="0"/>
              <a:t>GSV</a:t>
            </a:r>
            <a:r>
              <a:rPr lang="ja-JP" altLang="en-US" sz="1600" dirty="0"/>
              <a:t>から見出された</a:t>
            </a:r>
            <a:r>
              <a:rPr lang="ja-JP" altLang="en-US" sz="1600" dirty="0">
                <a:solidFill>
                  <a:srgbClr val="FF0000"/>
                </a:solidFill>
              </a:rPr>
              <a:t>社会生活上の課題を地域課題として捉え</a:t>
            </a:r>
            <a:r>
              <a:rPr lang="ja-JP" altLang="en-US" sz="1600" dirty="0"/>
              <a:t>、</a:t>
            </a:r>
            <a:endParaRPr lang="en-US" altLang="ja-JP" sz="1600" dirty="0"/>
          </a:p>
          <a:p>
            <a:pPr algn="just">
              <a:lnSpc>
                <a:spcPct val="110000"/>
              </a:lnSpc>
            </a:pPr>
            <a:r>
              <a:rPr lang="ja-JP" altLang="en-US" sz="1500" b="1" dirty="0"/>
              <a:t>基幹相談支援センター（主任相談支援専門員）とともに自立支援協議会に報告、検討するプロセスを理解し、地域づくりに参画するための実践力を身に着ける</a:t>
            </a:r>
            <a:endParaRPr kumimoji="1" lang="ja-JP" altLang="en-US" sz="1500" b="1" dirty="0"/>
          </a:p>
        </p:txBody>
      </p:sp>
      <p:grpSp>
        <p:nvGrpSpPr>
          <p:cNvPr id="51" name="グループ化 50">
            <a:extLst>
              <a:ext uri="{FF2B5EF4-FFF2-40B4-BE49-F238E27FC236}">
                <a16:creationId xmlns:a16="http://schemas.microsoft.com/office/drawing/2014/main" id="{9B751107-1D37-3327-1978-8EC6E824A4EA}"/>
              </a:ext>
            </a:extLst>
          </p:cNvPr>
          <p:cNvGrpSpPr/>
          <p:nvPr/>
        </p:nvGrpSpPr>
        <p:grpSpPr>
          <a:xfrm>
            <a:off x="621126" y="4009020"/>
            <a:ext cx="10547959" cy="1553032"/>
            <a:chOff x="665516" y="5343802"/>
            <a:chExt cx="10547959" cy="1256939"/>
          </a:xfrm>
        </p:grpSpPr>
        <p:sp>
          <p:nvSpPr>
            <p:cNvPr id="44" name="正方形/長方形 43">
              <a:extLst>
                <a:ext uri="{FF2B5EF4-FFF2-40B4-BE49-F238E27FC236}">
                  <a16:creationId xmlns:a16="http://schemas.microsoft.com/office/drawing/2014/main" id="{F2FCDD05-3F3A-731A-B78F-2798C8183066}"/>
                </a:ext>
              </a:extLst>
            </p:cNvPr>
            <p:cNvSpPr/>
            <p:nvPr/>
          </p:nvSpPr>
          <p:spPr>
            <a:xfrm>
              <a:off x="665516" y="5347913"/>
              <a:ext cx="3045039" cy="124872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地域をつくる相談支援</a:t>
              </a:r>
              <a:endParaRPr lang="en-US" altLang="ja-JP" sz="1600" b="1" dirty="0">
                <a:solidFill>
                  <a:schemeClr val="tx1"/>
                </a:solidFill>
              </a:endParaRPr>
            </a:p>
            <a:p>
              <a:pPr algn="ctr"/>
              <a:r>
                <a:rPr lang="ja-JP" altLang="en-US" sz="1600" b="1" dirty="0">
                  <a:solidFill>
                    <a:schemeClr val="tx1"/>
                  </a:solidFill>
                </a:rPr>
                <a:t>（</a:t>
              </a:r>
              <a:r>
                <a:rPr lang="en-US" altLang="ja-JP" sz="1600" b="1" dirty="0">
                  <a:solidFill>
                    <a:schemeClr val="tx1"/>
                  </a:solidFill>
                </a:rPr>
                <a:t>CSW</a:t>
              </a:r>
              <a:r>
                <a:rPr lang="ja-JP" altLang="en-US" sz="1600" b="1" dirty="0">
                  <a:solidFill>
                    <a:schemeClr val="tx1"/>
                  </a:solidFill>
                </a:rPr>
                <a:t>）</a:t>
              </a:r>
              <a:endParaRPr lang="en-US" altLang="ja-JP" sz="1600" b="1" dirty="0">
                <a:solidFill>
                  <a:schemeClr val="tx1"/>
                </a:solidFill>
              </a:endParaRPr>
            </a:p>
            <a:p>
              <a:pPr algn="ctr"/>
              <a:endParaRPr lang="en-US" altLang="ja-JP" sz="1500" dirty="0">
                <a:solidFill>
                  <a:schemeClr val="tx1"/>
                </a:solidFill>
              </a:endParaRPr>
            </a:p>
            <a:p>
              <a:pPr algn="ctr"/>
              <a:r>
                <a:rPr lang="ja-JP" altLang="en-US" sz="1600" dirty="0">
                  <a:solidFill>
                    <a:schemeClr val="tx1"/>
                  </a:solidFill>
                </a:rPr>
                <a:t>③個から地域へ</a:t>
              </a:r>
              <a:endParaRPr lang="en-US" altLang="ja-JP" sz="1600" dirty="0">
                <a:solidFill>
                  <a:schemeClr val="tx1"/>
                </a:solidFill>
              </a:endParaRPr>
            </a:p>
            <a:p>
              <a:pPr algn="ctr"/>
              <a:r>
                <a:rPr lang="ja-JP" altLang="en-US" sz="1600" dirty="0">
                  <a:solidFill>
                    <a:schemeClr val="tx1"/>
                  </a:solidFill>
                </a:rPr>
                <a:t>（地域づくりに参画）</a:t>
              </a:r>
            </a:p>
          </p:txBody>
        </p:sp>
        <p:sp>
          <p:nvSpPr>
            <p:cNvPr id="45" name="正方形/長方形 44">
              <a:extLst>
                <a:ext uri="{FF2B5EF4-FFF2-40B4-BE49-F238E27FC236}">
                  <a16:creationId xmlns:a16="http://schemas.microsoft.com/office/drawing/2014/main" id="{3864A923-9E81-E1A8-8926-B73559F63074}"/>
                </a:ext>
              </a:extLst>
            </p:cNvPr>
            <p:cNvSpPr/>
            <p:nvPr/>
          </p:nvSpPr>
          <p:spPr>
            <a:xfrm>
              <a:off x="3453411" y="6381443"/>
              <a:ext cx="256956" cy="21929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a:extLst>
                <a:ext uri="{FF2B5EF4-FFF2-40B4-BE49-F238E27FC236}">
                  <a16:creationId xmlns:a16="http://schemas.microsoft.com/office/drawing/2014/main" id="{5D1BAB33-0934-F2AE-C8D0-97F9C5F8D9F8}"/>
                </a:ext>
              </a:extLst>
            </p:cNvPr>
            <p:cNvSpPr/>
            <p:nvPr/>
          </p:nvSpPr>
          <p:spPr>
            <a:xfrm>
              <a:off x="674577" y="5343802"/>
              <a:ext cx="222069" cy="2041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0" name="直線コネクタ 49">
              <a:extLst>
                <a:ext uri="{FF2B5EF4-FFF2-40B4-BE49-F238E27FC236}">
                  <a16:creationId xmlns:a16="http://schemas.microsoft.com/office/drawing/2014/main" id="{EF109684-D650-CBE6-EA4B-F9EE079EA058}"/>
                </a:ext>
              </a:extLst>
            </p:cNvPr>
            <p:cNvCxnSpPr>
              <a:cxnSpLocks/>
            </p:cNvCxnSpPr>
            <p:nvPr/>
          </p:nvCxnSpPr>
          <p:spPr>
            <a:xfrm>
              <a:off x="3713319" y="6576873"/>
              <a:ext cx="7500156" cy="0"/>
            </a:xfrm>
            <a:prstGeom prst="line">
              <a:avLst/>
            </a:prstGeom>
            <a:ln w="19050"/>
          </p:spPr>
          <p:style>
            <a:lnRef idx="1">
              <a:schemeClr val="accent1"/>
            </a:lnRef>
            <a:fillRef idx="0">
              <a:schemeClr val="accent1"/>
            </a:fillRef>
            <a:effectRef idx="0">
              <a:schemeClr val="accent1"/>
            </a:effectRef>
            <a:fontRef idx="minor">
              <a:schemeClr val="tx1"/>
            </a:fontRef>
          </p:style>
        </p:cxnSp>
      </p:grpSp>
      <p:sp>
        <p:nvSpPr>
          <p:cNvPr id="2" name="タイトル 1">
            <a:extLst>
              <a:ext uri="{FF2B5EF4-FFF2-40B4-BE49-F238E27FC236}">
                <a16:creationId xmlns:a16="http://schemas.microsoft.com/office/drawing/2014/main" id="{0114A108-EBFC-9F8A-8BC7-14F77FED2C76}"/>
              </a:ext>
            </a:extLst>
          </p:cNvPr>
          <p:cNvSpPr txBox="1">
            <a:spLocks/>
          </p:cNvSpPr>
          <p:nvPr/>
        </p:nvSpPr>
        <p:spPr>
          <a:xfrm>
            <a:off x="7894460" y="6388910"/>
            <a:ext cx="3294721" cy="3793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400" dirty="0"/>
              <a:t>冨岡貴生氏作成資料から一部引用</a:t>
            </a:r>
          </a:p>
        </p:txBody>
      </p:sp>
      <p:sp>
        <p:nvSpPr>
          <p:cNvPr id="4" name="四角形: 角を丸くする 3">
            <a:extLst>
              <a:ext uri="{FF2B5EF4-FFF2-40B4-BE49-F238E27FC236}">
                <a16:creationId xmlns:a16="http://schemas.microsoft.com/office/drawing/2014/main" id="{CAE1A044-5727-E8BC-935A-6E3AF46E9466}"/>
              </a:ext>
            </a:extLst>
          </p:cNvPr>
          <p:cNvSpPr/>
          <p:nvPr/>
        </p:nvSpPr>
        <p:spPr>
          <a:xfrm>
            <a:off x="278873" y="352004"/>
            <a:ext cx="10182998" cy="62463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rPr>
              <a:t>相談支援の実践者（実務者）を対象とした教育（演習）になっているか</a:t>
            </a:r>
            <a:endParaRPr kumimoji="1" lang="ja-JP" altLang="en-US" sz="2400" b="1" dirty="0">
              <a:solidFill>
                <a:schemeClr val="tx1"/>
              </a:solidFill>
            </a:endParaRPr>
          </a:p>
        </p:txBody>
      </p:sp>
      <p:sp>
        <p:nvSpPr>
          <p:cNvPr id="5" name="四角形: 角を丸くする 4">
            <a:extLst>
              <a:ext uri="{FF2B5EF4-FFF2-40B4-BE49-F238E27FC236}">
                <a16:creationId xmlns:a16="http://schemas.microsoft.com/office/drawing/2014/main" id="{26EBF89F-5E24-C04F-8F40-0E4EFF9F85D8}"/>
              </a:ext>
            </a:extLst>
          </p:cNvPr>
          <p:cNvSpPr/>
          <p:nvPr/>
        </p:nvSpPr>
        <p:spPr>
          <a:xfrm>
            <a:off x="5370372" y="1191921"/>
            <a:ext cx="3338622" cy="62463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～獲得目標</a:t>
            </a:r>
            <a:r>
              <a:rPr lang="ja-JP" altLang="en-US" sz="2000" b="1" dirty="0">
                <a:solidFill>
                  <a:schemeClr val="tx1"/>
                </a:solidFill>
              </a:rPr>
              <a:t>～</a:t>
            </a:r>
            <a:endParaRPr kumimoji="1" lang="ja-JP" altLang="en-US" sz="2000" b="1" dirty="0">
              <a:solidFill>
                <a:schemeClr val="tx1"/>
              </a:solidFill>
            </a:endParaRPr>
          </a:p>
        </p:txBody>
      </p:sp>
      <p:sp>
        <p:nvSpPr>
          <p:cNvPr id="3" name="スライド番号プレースホルダー 3">
            <a:extLst>
              <a:ext uri="{FF2B5EF4-FFF2-40B4-BE49-F238E27FC236}">
                <a16:creationId xmlns:a16="http://schemas.microsoft.com/office/drawing/2014/main" id="{50E12515-E832-7D81-39FD-CF406C86ECAF}"/>
              </a:ext>
            </a:extLst>
          </p:cNvPr>
          <p:cNvSpPr>
            <a:spLocks noGrp="1"/>
          </p:cNvSpPr>
          <p:nvPr>
            <p:ph type="sldNum" sz="quarter" idx="12"/>
          </p:nvPr>
        </p:nvSpPr>
        <p:spPr>
          <a:xfrm>
            <a:off x="9959435" y="6479921"/>
            <a:ext cx="2057400" cy="365125"/>
          </a:xfrm>
        </p:spPr>
        <p:txBody>
          <a:bodyPr/>
          <a:lstStyle/>
          <a:p>
            <a:fld id="{2ADEAB0B-3364-414D-832E-F3CDA843F507}" type="slidenum">
              <a:rPr kumimoji="1" lang="ja-JP" altLang="en-US" smtClean="0"/>
              <a:pPr/>
              <a:t>4</a:t>
            </a:fld>
            <a:endParaRPr kumimoji="1" lang="ja-JP" altLang="en-US" dirty="0"/>
          </a:p>
        </p:txBody>
      </p:sp>
    </p:spTree>
    <p:extLst>
      <p:ext uri="{BB962C8B-B14F-4D97-AF65-F5344CB8AC3E}">
        <p14:creationId xmlns:p14="http://schemas.microsoft.com/office/powerpoint/2010/main" val="1582798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id="{C79ED383-7AD3-2F5A-885E-A8AA55024366}"/>
              </a:ext>
            </a:extLst>
          </p:cNvPr>
          <p:cNvSpPr/>
          <p:nvPr/>
        </p:nvSpPr>
        <p:spPr>
          <a:xfrm>
            <a:off x="399184" y="177556"/>
            <a:ext cx="11053010" cy="142043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solidFill>
                  <a:schemeClr val="tx1"/>
                </a:solidFill>
              </a:rPr>
              <a:t>≪グループワーク≫ </a:t>
            </a:r>
            <a:r>
              <a:rPr kumimoji="1" lang="en-US" altLang="ja-JP" sz="2400" b="1" dirty="0">
                <a:solidFill>
                  <a:schemeClr val="tx1"/>
                </a:solidFill>
              </a:rPr>
              <a:t>11</a:t>
            </a:r>
            <a:r>
              <a:rPr kumimoji="1" lang="ja-JP" altLang="en-US" sz="2400" b="1" dirty="0">
                <a:solidFill>
                  <a:schemeClr val="tx1"/>
                </a:solidFill>
              </a:rPr>
              <a:t>：</a:t>
            </a:r>
            <a:r>
              <a:rPr kumimoji="1" lang="en-US" altLang="ja-JP" sz="2400" b="1" dirty="0">
                <a:solidFill>
                  <a:schemeClr val="tx1"/>
                </a:solidFill>
              </a:rPr>
              <a:t>10</a:t>
            </a:r>
            <a:r>
              <a:rPr kumimoji="1" lang="ja-JP" altLang="en-US" sz="2400" b="1" dirty="0">
                <a:solidFill>
                  <a:schemeClr val="tx1"/>
                </a:solidFill>
              </a:rPr>
              <a:t>～</a:t>
            </a:r>
            <a:r>
              <a:rPr kumimoji="1" lang="en-US" altLang="ja-JP" sz="2400" b="1" dirty="0">
                <a:solidFill>
                  <a:schemeClr val="tx1"/>
                </a:solidFill>
              </a:rPr>
              <a:t>11</a:t>
            </a:r>
            <a:r>
              <a:rPr kumimoji="1" lang="ja-JP" altLang="en-US" sz="2400" b="1" dirty="0">
                <a:solidFill>
                  <a:schemeClr val="tx1"/>
                </a:solidFill>
              </a:rPr>
              <a:t>：</a:t>
            </a:r>
            <a:r>
              <a:rPr kumimoji="1" lang="en-US" altLang="ja-JP" sz="2400" b="1" dirty="0">
                <a:solidFill>
                  <a:schemeClr val="tx1"/>
                </a:solidFill>
              </a:rPr>
              <a:t>40</a:t>
            </a:r>
          </a:p>
          <a:p>
            <a:r>
              <a:rPr kumimoji="1" lang="ja-JP" altLang="en-US" sz="2400" b="1" dirty="0">
                <a:solidFill>
                  <a:schemeClr val="tx1"/>
                </a:solidFill>
              </a:rPr>
              <a:t>　テーマ</a:t>
            </a:r>
            <a:r>
              <a:rPr lang="ja-JP" altLang="en-US" sz="2400" b="1" dirty="0">
                <a:solidFill>
                  <a:schemeClr val="tx1"/>
                </a:solidFill>
              </a:rPr>
              <a:t>　</a:t>
            </a:r>
            <a:r>
              <a:rPr kumimoji="1" lang="ja-JP" altLang="en-US" sz="2400" b="1" dirty="0">
                <a:solidFill>
                  <a:schemeClr val="tx1"/>
                </a:solidFill>
              </a:rPr>
              <a:t>相談支援の現任者に対する教育（</a:t>
            </a:r>
            <a:r>
              <a:rPr lang="ja-JP" altLang="en-US" sz="2400" b="1" dirty="0">
                <a:solidFill>
                  <a:schemeClr val="tx1"/>
                </a:solidFill>
              </a:rPr>
              <a:t>演習）に関する</a:t>
            </a:r>
            <a:endParaRPr lang="en-US" altLang="ja-JP" sz="2400" b="1" dirty="0">
              <a:solidFill>
                <a:schemeClr val="tx1"/>
              </a:solidFill>
            </a:endParaRPr>
          </a:p>
          <a:p>
            <a:r>
              <a:rPr kumimoji="1" lang="en-US" altLang="ja-JP" sz="2400" b="1" dirty="0">
                <a:solidFill>
                  <a:schemeClr val="tx1"/>
                </a:solidFill>
              </a:rPr>
              <a:t>                     </a:t>
            </a:r>
            <a:r>
              <a:rPr kumimoji="1" lang="ja-JP" altLang="en-US" sz="2000" b="1" dirty="0">
                <a:solidFill>
                  <a:schemeClr val="tx1"/>
                </a:solidFill>
              </a:rPr>
              <a:t>①自都道府県研修との比較（講義を受けて</a:t>
            </a:r>
            <a:r>
              <a:rPr lang="ja-JP" altLang="en-US" sz="2000" b="1" dirty="0">
                <a:solidFill>
                  <a:schemeClr val="tx1"/>
                </a:solidFill>
              </a:rPr>
              <a:t>の</a:t>
            </a:r>
            <a:r>
              <a:rPr kumimoji="1" lang="ja-JP" altLang="en-US" sz="2000" b="1" dirty="0">
                <a:solidFill>
                  <a:schemeClr val="tx1"/>
                </a:solidFill>
              </a:rPr>
              <a:t>振り返り、評価）</a:t>
            </a:r>
            <a:endParaRPr lang="en-US" altLang="ja-JP" sz="2000" b="1" dirty="0">
              <a:solidFill>
                <a:schemeClr val="tx1"/>
              </a:solidFill>
            </a:endParaRPr>
          </a:p>
          <a:p>
            <a:r>
              <a:rPr lang="en-US" altLang="ja-JP" sz="2000" b="1" dirty="0">
                <a:solidFill>
                  <a:schemeClr val="tx1"/>
                </a:solidFill>
              </a:rPr>
              <a:t>                         </a:t>
            </a:r>
            <a:r>
              <a:rPr lang="ja-JP" altLang="en-US" sz="2000" b="1" dirty="0">
                <a:solidFill>
                  <a:schemeClr val="tx1"/>
                </a:solidFill>
              </a:rPr>
              <a:t>②演習の実施方法や工夫、演習講師の養成 等</a:t>
            </a:r>
            <a:endParaRPr kumimoji="1" lang="ja-JP" altLang="en-US" sz="2000" b="1" dirty="0">
              <a:solidFill>
                <a:schemeClr val="tx1"/>
              </a:solidFill>
            </a:endParaRPr>
          </a:p>
        </p:txBody>
      </p:sp>
      <p:sp>
        <p:nvSpPr>
          <p:cNvPr id="5" name="四角形: 角を丸くする 4">
            <a:extLst>
              <a:ext uri="{FF2B5EF4-FFF2-40B4-BE49-F238E27FC236}">
                <a16:creationId xmlns:a16="http://schemas.microsoft.com/office/drawing/2014/main" id="{C71367D7-EC61-C12B-BFD1-0E9CD0618A70}"/>
              </a:ext>
            </a:extLst>
          </p:cNvPr>
          <p:cNvSpPr/>
          <p:nvPr/>
        </p:nvSpPr>
        <p:spPr>
          <a:xfrm>
            <a:off x="272166" y="1846561"/>
            <a:ext cx="2835012" cy="452756"/>
          </a:xfrm>
          <a:prstGeom prst="round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個別支援</a:t>
            </a:r>
          </a:p>
        </p:txBody>
      </p:sp>
      <p:sp>
        <p:nvSpPr>
          <p:cNvPr id="6" name="四角形: 角を丸くする 5">
            <a:extLst>
              <a:ext uri="{FF2B5EF4-FFF2-40B4-BE49-F238E27FC236}">
                <a16:creationId xmlns:a16="http://schemas.microsoft.com/office/drawing/2014/main" id="{F9497F54-7527-3426-2E09-AB0958F5AFE3}"/>
              </a:ext>
            </a:extLst>
          </p:cNvPr>
          <p:cNvSpPr/>
          <p:nvPr/>
        </p:nvSpPr>
        <p:spPr>
          <a:xfrm>
            <a:off x="3121747" y="1846561"/>
            <a:ext cx="2835012" cy="452756"/>
          </a:xfrm>
          <a:prstGeom prst="roundRect">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多職種連携</a:t>
            </a:r>
          </a:p>
        </p:txBody>
      </p:sp>
      <p:sp>
        <p:nvSpPr>
          <p:cNvPr id="7" name="四角形: 角を丸くする 6">
            <a:extLst>
              <a:ext uri="{FF2B5EF4-FFF2-40B4-BE49-F238E27FC236}">
                <a16:creationId xmlns:a16="http://schemas.microsoft.com/office/drawing/2014/main" id="{4E744DCF-59EF-365D-EE11-AAB9D594F7E0}"/>
              </a:ext>
            </a:extLst>
          </p:cNvPr>
          <p:cNvSpPr/>
          <p:nvPr/>
        </p:nvSpPr>
        <p:spPr>
          <a:xfrm>
            <a:off x="5986354" y="1846561"/>
            <a:ext cx="2835012" cy="452756"/>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人材育成・</a:t>
            </a:r>
            <a:r>
              <a:rPr kumimoji="1" lang="en-US" altLang="ja-JP" dirty="0">
                <a:solidFill>
                  <a:schemeClr val="tx1"/>
                </a:solidFill>
              </a:rPr>
              <a:t>GSV</a:t>
            </a:r>
            <a:endParaRPr kumimoji="1" lang="ja-JP" altLang="en-US" dirty="0">
              <a:solidFill>
                <a:schemeClr val="tx1"/>
              </a:solidFill>
            </a:endParaRPr>
          </a:p>
        </p:txBody>
      </p:sp>
      <p:sp>
        <p:nvSpPr>
          <p:cNvPr id="8" name="四角形: 角を丸くする 7">
            <a:extLst>
              <a:ext uri="{FF2B5EF4-FFF2-40B4-BE49-F238E27FC236}">
                <a16:creationId xmlns:a16="http://schemas.microsoft.com/office/drawing/2014/main" id="{ED6DE912-43B8-8838-8387-F4BE286F46A6}"/>
              </a:ext>
            </a:extLst>
          </p:cNvPr>
          <p:cNvSpPr/>
          <p:nvPr/>
        </p:nvSpPr>
        <p:spPr>
          <a:xfrm>
            <a:off x="8850964" y="1846561"/>
            <a:ext cx="2835012" cy="45275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地域をつくる相談支援</a:t>
            </a:r>
            <a:endParaRPr kumimoji="1" lang="en-US" altLang="ja-JP" dirty="0">
              <a:solidFill>
                <a:schemeClr val="tx1"/>
              </a:solidFill>
            </a:endParaRPr>
          </a:p>
        </p:txBody>
      </p:sp>
      <p:sp>
        <p:nvSpPr>
          <p:cNvPr id="10" name="四角形: 角を丸くする 9">
            <a:extLst>
              <a:ext uri="{FF2B5EF4-FFF2-40B4-BE49-F238E27FC236}">
                <a16:creationId xmlns:a16="http://schemas.microsoft.com/office/drawing/2014/main" id="{39404012-3222-B1AA-4BB8-D1EE7774417D}"/>
              </a:ext>
            </a:extLst>
          </p:cNvPr>
          <p:cNvSpPr/>
          <p:nvPr/>
        </p:nvSpPr>
        <p:spPr>
          <a:xfrm>
            <a:off x="266015" y="2317066"/>
            <a:ext cx="2835012" cy="3293624"/>
          </a:xfrm>
          <a:prstGeom prst="roundRect">
            <a:avLst>
              <a:gd name="adj" fmla="val 3580"/>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1" name="四角形: 角を丸くする 10">
            <a:extLst>
              <a:ext uri="{FF2B5EF4-FFF2-40B4-BE49-F238E27FC236}">
                <a16:creationId xmlns:a16="http://schemas.microsoft.com/office/drawing/2014/main" id="{7F46E670-F5B3-19A7-5E59-BDABFA02CDBF}"/>
              </a:ext>
            </a:extLst>
          </p:cNvPr>
          <p:cNvSpPr/>
          <p:nvPr/>
        </p:nvSpPr>
        <p:spPr>
          <a:xfrm>
            <a:off x="3121747" y="2331857"/>
            <a:ext cx="2835012" cy="3293624"/>
          </a:xfrm>
          <a:prstGeom prst="roundRect">
            <a:avLst>
              <a:gd name="adj" fmla="val 2909"/>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2" name="四角形: 角を丸くする 11">
            <a:extLst>
              <a:ext uri="{FF2B5EF4-FFF2-40B4-BE49-F238E27FC236}">
                <a16:creationId xmlns:a16="http://schemas.microsoft.com/office/drawing/2014/main" id="{F5F706D7-FB1C-B0E6-0BC7-99B0D26A005E}"/>
              </a:ext>
            </a:extLst>
          </p:cNvPr>
          <p:cNvSpPr/>
          <p:nvPr/>
        </p:nvSpPr>
        <p:spPr>
          <a:xfrm>
            <a:off x="5995232" y="2325943"/>
            <a:ext cx="2835012" cy="3293624"/>
          </a:xfrm>
          <a:prstGeom prst="roundRect">
            <a:avLst>
              <a:gd name="adj" fmla="val 2573"/>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3" name="四角形: 角を丸くする 12">
            <a:extLst>
              <a:ext uri="{FF2B5EF4-FFF2-40B4-BE49-F238E27FC236}">
                <a16:creationId xmlns:a16="http://schemas.microsoft.com/office/drawing/2014/main" id="{1452EFE8-CE8D-D29C-098C-985BA5F7E85C}"/>
              </a:ext>
            </a:extLst>
          </p:cNvPr>
          <p:cNvSpPr/>
          <p:nvPr/>
        </p:nvSpPr>
        <p:spPr>
          <a:xfrm>
            <a:off x="8868720" y="2325943"/>
            <a:ext cx="2835012" cy="3293624"/>
          </a:xfrm>
          <a:prstGeom prst="roundRect">
            <a:avLst>
              <a:gd name="adj" fmla="val 2573"/>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chemeClr val="tx1"/>
              </a:solidFill>
            </a:endParaRPr>
          </a:p>
        </p:txBody>
      </p:sp>
      <p:sp>
        <p:nvSpPr>
          <p:cNvPr id="14" name="四角形: 角を丸くする 13">
            <a:extLst>
              <a:ext uri="{FF2B5EF4-FFF2-40B4-BE49-F238E27FC236}">
                <a16:creationId xmlns:a16="http://schemas.microsoft.com/office/drawing/2014/main" id="{296C7699-BCA4-FBA1-B801-827E0EAD708D}"/>
              </a:ext>
            </a:extLst>
          </p:cNvPr>
          <p:cNvSpPr/>
          <p:nvPr/>
        </p:nvSpPr>
        <p:spPr>
          <a:xfrm>
            <a:off x="266015" y="5388742"/>
            <a:ext cx="11428839" cy="985426"/>
          </a:xfrm>
          <a:prstGeom prst="roundRect">
            <a:avLst>
              <a:gd name="adj" fmla="val 14177"/>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演習講師の養成と育成（地域実践者）・研修構造及び獲得目標の理解等</a:t>
            </a:r>
            <a:endParaRPr lang="en-US" altLang="ja-JP" dirty="0">
              <a:solidFill>
                <a:schemeClr val="tx1"/>
              </a:solidFill>
            </a:endParaRPr>
          </a:p>
          <a:p>
            <a:endParaRPr kumimoji="1" lang="en-US" altLang="ja-JP" dirty="0">
              <a:solidFill>
                <a:schemeClr val="tx1"/>
              </a:solidFill>
            </a:endParaRPr>
          </a:p>
          <a:p>
            <a:endParaRPr kumimoji="1" lang="ja-JP" altLang="en-US" dirty="0">
              <a:solidFill>
                <a:schemeClr val="tx1"/>
              </a:solidFill>
            </a:endParaRPr>
          </a:p>
        </p:txBody>
      </p:sp>
      <p:sp>
        <p:nvSpPr>
          <p:cNvPr id="2" name="スライド番号プレースホルダー 3">
            <a:extLst>
              <a:ext uri="{FF2B5EF4-FFF2-40B4-BE49-F238E27FC236}">
                <a16:creationId xmlns:a16="http://schemas.microsoft.com/office/drawing/2014/main" id="{588BCA5C-A507-83A5-A531-6E97C96A8B47}"/>
              </a:ext>
            </a:extLst>
          </p:cNvPr>
          <p:cNvSpPr>
            <a:spLocks noGrp="1"/>
          </p:cNvSpPr>
          <p:nvPr>
            <p:ph type="sldNum" sz="quarter" idx="12"/>
          </p:nvPr>
        </p:nvSpPr>
        <p:spPr>
          <a:xfrm>
            <a:off x="9959435" y="6479921"/>
            <a:ext cx="2057400" cy="365125"/>
          </a:xfrm>
        </p:spPr>
        <p:txBody>
          <a:bodyPr/>
          <a:lstStyle/>
          <a:p>
            <a:fld id="{2ADEAB0B-3364-414D-832E-F3CDA843F507}" type="slidenum">
              <a:rPr kumimoji="1" lang="ja-JP" altLang="en-US" smtClean="0"/>
              <a:pPr/>
              <a:t>5</a:t>
            </a:fld>
            <a:endParaRPr kumimoji="1" lang="ja-JP" altLang="en-US" dirty="0"/>
          </a:p>
        </p:txBody>
      </p:sp>
    </p:spTree>
    <p:extLst>
      <p:ext uri="{BB962C8B-B14F-4D97-AF65-F5344CB8AC3E}">
        <p14:creationId xmlns:p14="http://schemas.microsoft.com/office/powerpoint/2010/main" val="1569786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4AAF04A7-A3CB-9918-705D-95421A88165C}"/>
              </a:ext>
            </a:extLst>
          </p:cNvPr>
          <p:cNvPicPr>
            <a:picLocks noChangeAspect="1"/>
          </p:cNvPicPr>
          <p:nvPr/>
        </p:nvPicPr>
        <p:blipFill>
          <a:blip r:embed="rId2"/>
          <a:stretch>
            <a:fillRect/>
          </a:stretch>
        </p:blipFill>
        <p:spPr>
          <a:xfrm>
            <a:off x="667320" y="0"/>
            <a:ext cx="8206437" cy="6858000"/>
          </a:xfrm>
          <a:prstGeom prst="rect">
            <a:avLst/>
          </a:prstGeom>
        </p:spPr>
      </p:pic>
      <p:sp>
        <p:nvSpPr>
          <p:cNvPr id="3" name="正方形/長方形 2">
            <a:extLst>
              <a:ext uri="{FF2B5EF4-FFF2-40B4-BE49-F238E27FC236}">
                <a16:creationId xmlns:a16="http://schemas.microsoft.com/office/drawing/2014/main" id="{FC8EC07B-340D-90BF-53FB-C8117FAFD7F1}"/>
              </a:ext>
            </a:extLst>
          </p:cNvPr>
          <p:cNvSpPr/>
          <p:nvPr/>
        </p:nvSpPr>
        <p:spPr>
          <a:xfrm>
            <a:off x="9001387" y="144010"/>
            <a:ext cx="2894202" cy="1510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演習企画側</a:t>
            </a:r>
            <a:endParaRPr kumimoji="1" lang="en-US" altLang="ja-JP" dirty="0"/>
          </a:p>
          <a:p>
            <a:pPr algn="ctr"/>
            <a:r>
              <a:rPr lang="ja-JP" altLang="en-US" dirty="0"/>
              <a:t>（都道府県）</a:t>
            </a:r>
            <a:endParaRPr lang="en-US" altLang="ja-JP" dirty="0"/>
          </a:p>
          <a:p>
            <a:pPr algn="ctr"/>
            <a:r>
              <a:rPr lang="ja-JP" altLang="en-US" dirty="0"/>
              <a:t>（企画者）</a:t>
            </a:r>
            <a:endParaRPr lang="en-US" altLang="ja-JP" dirty="0"/>
          </a:p>
          <a:p>
            <a:pPr algn="ctr"/>
            <a:r>
              <a:rPr lang="ja-JP" altLang="en-US" dirty="0"/>
              <a:t>（統括）</a:t>
            </a:r>
            <a:endParaRPr kumimoji="1" lang="ja-JP" altLang="en-US" dirty="0"/>
          </a:p>
        </p:txBody>
      </p:sp>
      <p:sp>
        <p:nvSpPr>
          <p:cNvPr id="4" name="正方形/長方形 3">
            <a:extLst>
              <a:ext uri="{FF2B5EF4-FFF2-40B4-BE49-F238E27FC236}">
                <a16:creationId xmlns:a16="http://schemas.microsoft.com/office/drawing/2014/main" id="{446575BC-7627-857C-CD5E-E4D9715F9178}"/>
              </a:ext>
            </a:extLst>
          </p:cNvPr>
          <p:cNvSpPr/>
          <p:nvPr/>
        </p:nvSpPr>
        <p:spPr>
          <a:xfrm>
            <a:off x="9001387" y="1783010"/>
            <a:ext cx="2894202" cy="151001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a:t>演習講師側</a:t>
            </a:r>
            <a:endParaRPr kumimoji="1" lang="en-US" altLang="ja-JP" dirty="0"/>
          </a:p>
          <a:p>
            <a:pPr algn="ctr"/>
            <a:r>
              <a:rPr lang="en-US" altLang="ja-JP" dirty="0"/>
              <a:t>※</a:t>
            </a:r>
            <a:r>
              <a:rPr lang="ja-JP" altLang="en-US" dirty="0"/>
              <a:t>実践者の選定など</a:t>
            </a:r>
            <a:endParaRPr kumimoji="1" lang="ja-JP" altLang="en-US" dirty="0"/>
          </a:p>
        </p:txBody>
      </p:sp>
      <p:sp>
        <p:nvSpPr>
          <p:cNvPr id="5" name="正方形/長方形 4">
            <a:extLst>
              <a:ext uri="{FF2B5EF4-FFF2-40B4-BE49-F238E27FC236}">
                <a16:creationId xmlns:a16="http://schemas.microsoft.com/office/drawing/2014/main" id="{BD1C75E9-D51A-5F31-E174-1181E2F1C6B7}"/>
              </a:ext>
            </a:extLst>
          </p:cNvPr>
          <p:cNvSpPr/>
          <p:nvPr/>
        </p:nvSpPr>
        <p:spPr>
          <a:xfrm>
            <a:off x="9001387" y="3493491"/>
            <a:ext cx="2894202" cy="151001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a:t>受講生の理解</a:t>
            </a:r>
            <a:endParaRPr kumimoji="1" lang="en-US" altLang="ja-JP" dirty="0"/>
          </a:p>
          <a:p>
            <a:pPr algn="ctr"/>
            <a:r>
              <a:rPr lang="ja-JP" altLang="en-US" dirty="0"/>
              <a:t>実習での理解</a:t>
            </a:r>
            <a:endParaRPr lang="en-US" altLang="ja-JP" dirty="0"/>
          </a:p>
          <a:p>
            <a:pPr algn="ctr"/>
            <a:r>
              <a:rPr kumimoji="1" lang="ja-JP" altLang="en-US" dirty="0"/>
              <a:t>終了後の実践</a:t>
            </a:r>
          </a:p>
        </p:txBody>
      </p:sp>
      <p:sp>
        <p:nvSpPr>
          <p:cNvPr id="6" name="正方形/長方形 5">
            <a:extLst>
              <a:ext uri="{FF2B5EF4-FFF2-40B4-BE49-F238E27FC236}">
                <a16:creationId xmlns:a16="http://schemas.microsoft.com/office/drawing/2014/main" id="{1FEBA39C-5E23-C078-9E0E-FA829AF0FA81}"/>
              </a:ext>
            </a:extLst>
          </p:cNvPr>
          <p:cNvSpPr/>
          <p:nvPr/>
        </p:nvSpPr>
        <p:spPr>
          <a:xfrm>
            <a:off x="9001387" y="5203972"/>
            <a:ext cx="2894202" cy="151001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dirty="0"/>
              <a:t>準備や課題</a:t>
            </a:r>
            <a:endParaRPr kumimoji="1" lang="en-US" altLang="ja-JP" dirty="0"/>
          </a:p>
          <a:p>
            <a:pPr algn="ctr"/>
            <a:r>
              <a:rPr lang="ja-JP" altLang="en-US" dirty="0"/>
              <a:t>本年度研修に向けて</a:t>
            </a:r>
            <a:endParaRPr kumimoji="1" lang="ja-JP" altLang="en-US" dirty="0"/>
          </a:p>
        </p:txBody>
      </p:sp>
      <p:sp>
        <p:nvSpPr>
          <p:cNvPr id="7" name="スライド番号プレースホルダー 3">
            <a:extLst>
              <a:ext uri="{FF2B5EF4-FFF2-40B4-BE49-F238E27FC236}">
                <a16:creationId xmlns:a16="http://schemas.microsoft.com/office/drawing/2014/main" id="{CC36BA06-062A-D092-C803-3E744E80B105}"/>
              </a:ext>
            </a:extLst>
          </p:cNvPr>
          <p:cNvSpPr>
            <a:spLocks noGrp="1"/>
          </p:cNvSpPr>
          <p:nvPr>
            <p:ph type="sldNum" sz="quarter" idx="12"/>
          </p:nvPr>
        </p:nvSpPr>
        <p:spPr>
          <a:xfrm>
            <a:off x="10101675" y="6479921"/>
            <a:ext cx="2057400" cy="365125"/>
          </a:xfrm>
        </p:spPr>
        <p:txBody>
          <a:bodyPr/>
          <a:lstStyle/>
          <a:p>
            <a:fld id="{2ADEAB0B-3364-414D-832E-F3CDA843F507}" type="slidenum">
              <a:rPr kumimoji="1" lang="ja-JP" altLang="en-US" smtClean="0"/>
              <a:pPr/>
              <a:t>6</a:t>
            </a:fld>
            <a:endParaRPr kumimoji="1" lang="ja-JP" altLang="en-US" dirty="0"/>
          </a:p>
        </p:txBody>
      </p:sp>
    </p:spTree>
    <p:extLst>
      <p:ext uri="{BB962C8B-B14F-4D97-AF65-F5344CB8AC3E}">
        <p14:creationId xmlns:p14="http://schemas.microsoft.com/office/powerpoint/2010/main" val="67401146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1011</TotalTime>
  <Words>1038</Words>
  <Application>Microsoft Office PowerPoint</Application>
  <PresentationFormat>ワイド画面</PresentationFormat>
  <Paragraphs>90</Paragraphs>
  <Slides>6</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HGP創英ﾌﾟﾚｾﾞﾝｽEB</vt:lpstr>
      <vt:lpstr>游ゴシック</vt:lpstr>
      <vt:lpstr>游ゴシック Light</vt:lpstr>
      <vt:lpstr>Arial</vt:lpstr>
      <vt:lpstr>Office テーマ</vt:lpstr>
      <vt:lpstr>現任者としての実践への教育方法 </vt:lpstr>
      <vt:lpstr>現任者に求められる技術</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令和3年度 相談支援従事者指導者養成研修 ケアマネジメント基礎コース 実習体制に向けた都道府県での実践と課題</dc:title>
  <dc:creator>正</dc:creator>
  <cp:lastModifiedBy>藤川 雄一(fujikawa-yuuichi.ca6)</cp:lastModifiedBy>
  <cp:revision>51</cp:revision>
  <dcterms:created xsi:type="dcterms:W3CDTF">2021-11-24T10:15:40Z</dcterms:created>
  <dcterms:modified xsi:type="dcterms:W3CDTF">2023-05-16T13:58:09Z</dcterms:modified>
</cp:coreProperties>
</file>